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76" r:id="rId4"/>
    <p:sldId id="291" r:id="rId5"/>
    <p:sldId id="289" r:id="rId6"/>
    <p:sldId id="295" r:id="rId7"/>
    <p:sldId id="288" r:id="rId8"/>
    <p:sldId id="283" r:id="rId9"/>
    <p:sldId id="279" r:id="rId10"/>
    <p:sldId id="282" r:id="rId11"/>
    <p:sldId id="284" r:id="rId12"/>
    <p:sldId id="271" r:id="rId13"/>
    <p:sldId id="278" r:id="rId14"/>
    <p:sldId id="285" r:id="rId15"/>
    <p:sldId id="286" r:id="rId16"/>
    <p:sldId id="273" r:id="rId17"/>
    <p:sldId id="287" r:id="rId18"/>
    <p:sldId id="292" r:id="rId19"/>
    <p:sldId id="290" r:id="rId20"/>
    <p:sldId id="294" r:id="rId21"/>
    <p:sldId id="275" r:id="rId22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99"/>
    <a:srgbClr val="668F3D"/>
    <a:srgbClr val="FF9900"/>
    <a:srgbClr val="CC0000"/>
    <a:srgbClr val="004200"/>
    <a:srgbClr val="990000"/>
    <a:srgbClr val="A50021"/>
    <a:srgbClr val="003366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10C8-90E2-4518-B069-93CEF406EFD2}" type="datetimeFigureOut">
              <a:rPr lang="es-PE" smtClean="0"/>
              <a:t>13/09/2013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64208-7435-4E66-9388-C5BD8ADF12C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67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B61D-C640-439A-BCEB-F76D2BACDC77}" type="datetime1">
              <a:rPr lang="es-PE" smtClean="0"/>
              <a:t>13/09/2013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437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D449-EEB6-4A53-856C-530AA599A5F0}" type="datetime1">
              <a:rPr lang="es-PE" smtClean="0"/>
              <a:t>13/09/2013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04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B680-00F4-45B6-B139-71A46C9767E6}" type="datetime1">
              <a:rPr lang="es-PE" smtClean="0"/>
              <a:t>13/09/2013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73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1D36-EE9B-4107-9BA2-9939CB1FD53F}" type="datetime1">
              <a:rPr lang="es-PE" smtClean="0"/>
              <a:t>13/09/2013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675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642-C441-4C2E-9FA9-7B86E3501AFF}" type="datetime1">
              <a:rPr lang="es-PE" smtClean="0"/>
              <a:t>13/09/2013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770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F555-7346-4B67-9BB6-C2269D7A00C4}" type="datetime1">
              <a:rPr lang="es-PE" smtClean="0"/>
              <a:t>13/09/2013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511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9B3C-C82C-4E60-B8FE-FF847633CA91}" type="datetime1">
              <a:rPr lang="es-PE" smtClean="0"/>
              <a:t>13/09/2013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53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0A52-D32B-45BA-806C-EB474AFAEB96}" type="datetime1">
              <a:rPr lang="es-PE" smtClean="0"/>
              <a:t>13/09/2013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769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DC4-54E0-4392-9F21-2A80476B8989}" type="datetime1">
              <a:rPr lang="es-PE" smtClean="0"/>
              <a:t>13/09/2013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807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0875-0852-4FF5-92C8-355B7625B076}" type="datetime1">
              <a:rPr lang="es-PE" smtClean="0"/>
              <a:t>13/09/2013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364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83C1-76A7-4E9C-9137-4CA29A778241}" type="datetime1">
              <a:rPr lang="es-PE" smtClean="0"/>
              <a:t>13/09/2013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88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C444-F31A-477F-9CFD-2819DF481AF8}" type="datetime1">
              <a:rPr lang="es-PE" smtClean="0"/>
              <a:t>13/09/2013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2395-5D6B-4D48-984B-FA5AD641C85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35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m.pe/url?sa=i&amp;rct=j&amp;q=&amp;esrc=s&amp;frm=1&amp;source=images&amp;cd=&amp;cad=rja&amp;docid=PzLhnsbkgJOZ2M&amp;tbnid=sCWos9vZoedjqM:&amp;ved=0CAUQjRw&amp;url=http://nerviooptico.wordpress.com/2013/06/12/tajo-abierto/&amp;ei=LZwwUp7sEaTg2QXGjYGwAw&amp;bvm=bv.52109249,d.cGE&amp;psig=AFQjCNEt_AzxcU8H7tWlKVbobVQQjiNwwg&amp;ust=137900362829345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pe/url?sa=i&amp;rct=j&amp;q=&amp;esrc=s&amp;frm=1&amp;source=images&amp;cd=&amp;cad=rja&amp;docid=_yu-W38jJF8bDM&amp;tbnid=w3iYByJcYZEZsM:&amp;ved=0CAUQjRw&amp;url=http://www.elamerica.cl/principal/codelco-aprueba-us-875-millones-para-obras-tempranas-de-proyecto-chuquicamata-subterranea/&amp;ei=I5swUsC5K8mb2QXqmIBo&amp;bvm=bv.52109249,d.cGE&amp;psig=AFQjCNG3X--byLS0E9LuYgOnECdTaVue9w&amp;ust=1379003380983231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eg"/><Relationship Id="rId7" Type="http://schemas.openxmlformats.org/officeDocument/2006/relationships/hyperlink" Target="http://www.google.com.pe/url?sa=i&amp;rct=j&amp;q=&amp;esrc=s&amp;frm=1&amp;source=images&amp;cd=&amp;cad=rja&amp;docid=VwgZbAx7zMmP1M&amp;tbnid=l2enhV9Weo4UOM:&amp;ved=0CAUQjRw&amp;url=http://www.ojoconelparlamento.cl/blog/barrick-espera-retomar-construcci%C3%B3n-de-pascua-lama-despu%C3%A9s-de-2014&amp;ei=REgvUuvgMYvS9gT-4YCYBw&amp;bvm=bv.51773540,d.eWU&amp;psig=AFQjCNFL-SYx0muKLbPmp316bBZfTUHWhg&amp;ust=1378916752588986" TargetMode="External"/><Relationship Id="rId2" Type="http://schemas.openxmlformats.org/officeDocument/2006/relationships/hyperlink" Target="http://www.google.com.pe/url?sa=i&amp;rct=j&amp;q=&amp;esrc=s&amp;frm=1&amp;source=images&amp;cd=&amp;cad=rja&amp;docid=xMvb7KryPE2ImM&amp;tbnid=jcoTA7phi4uuIM:&amp;ved=&amp;url=http://loscardones.com.mx/el-proyecto/&amp;ei=T0QvUriQAofO8QTMyoDoBg&amp;bvm=bv.51773540,d.eWU&amp;psig=AFQjCNHw6VFO0ZZ6Fh8-TBXRy3iE0oPexA&amp;ust=13789157913273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4.jpeg"/><Relationship Id="rId10" Type="http://schemas.openxmlformats.org/officeDocument/2006/relationships/image" Target="../media/image36.jpeg"/><Relationship Id="rId4" Type="http://schemas.openxmlformats.org/officeDocument/2006/relationships/hyperlink" Target="http://www.google.com.pe/url?sa=i&amp;rct=j&amp;q=&amp;esrc=s&amp;frm=1&amp;source=images&amp;cd=&amp;cad=rja&amp;docid=kcGHFMPBnTNJJM&amp;tbnid=RjzSaitKWJTmiM:&amp;ved=0CAUQjRw&amp;url=http://perumineria.wordpress.com/tag/proyecto-conga/&amp;ei=CkUvUpy6G47a9AT_5oHgBg&amp;bvm=bv.51773540,d.eWU&amp;psig=AFQjCNEIsGKQzmGUSeTrvv1dJchB9aKhxw&amp;ust=1378915886823969" TargetMode="External"/><Relationship Id="rId9" Type="http://schemas.openxmlformats.org/officeDocument/2006/relationships/hyperlink" Target="http://www.lingoro.info/wp-content/uploads/arton310-300x200_santurban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pe/url?sa=i&amp;rct=j&amp;q=&amp;esrc=s&amp;frm=1&amp;source=images&amp;cd=&amp;cad=rja&amp;docid=vvCWzOc1tW97ZM&amp;tbnid=P1P32YN2pvrsBM:&amp;ved=0CAUQjRw&amp;url=http://www.brlatina.com/es/tag/latin-america/&amp;ei=oPsxUoKKJY3k8gSHkIGADQ&amp;bvm=bv.52109249,d.eWU&amp;psig=AFQjCNF9Tb23qcKnQupVyt0F6_latBoNVA&amp;ust=13790937259771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fbRTmRss5wjTCM&amp;tbnid=jYuXiU8Dfa0prM:&amp;ved=&amp;url=http://www.tlc.gov.co/publicaciones.php?id=2578&amp;ei=djsyUueMCYm49QTSlIHQBg&amp;bvm=bv.52164340,d.eWU&amp;psig=AFQjCNEO0WMjF2Xsisenx7zXN6jVjzbKZQ&amp;ust=1379110134565221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t7N0YNvvdbNsjM&amp;tbnid=k2e1osNlbcCJYM:&amp;ved=0CAUQjRw&amp;url=http://mineriaresponsable.com.ec/&amp;ei=mN6cUabzLeT-0gHSjoGYAg&amp;bvm=bv.46751780,d.dmg&amp;psig=AFQjCNGOPph2xuEEXoww-f6FIQoyYxNyhw&amp;ust=1369321160362587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pe/url?sa=i&amp;rct=j&amp;q=&amp;esrc=s&amp;frm=1&amp;source=images&amp;cd=&amp;cad=rja&amp;docid=0f4jCf8TojSu0M&amp;tbnid=-H-1nBo66V6_hM:&amp;ved=0CAUQjRw&amp;url=http://www.perupaisminero.pe/2011/02/ancash-digital.html&amp;ei=Ru2cUd7YD4354AO6yYGYCg&amp;bvm=bv.46751780,d.dmQ&amp;psig=AFQjCNFLBp8FEQoSh6hILaQeN0qScMY6rQ&amp;ust=1369325069816069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.pe/url?sa=i&amp;rct=j&amp;q=&amp;esrc=s&amp;frm=1&amp;source=images&amp;cd=&amp;cad=rja&amp;docid=MKB51MpDKUGrdM&amp;tbnid=bksrOHkriJy1xM:&amp;ved=0CAUQjRw&amp;url=http://gestion.pe/economia/inversion-paises-alianza-pacifico-alcanzaria-us-21-billones-cuatro-anos-2073303&amp;ei=pvgxUtX6IofM9gTW6oHYDQ&amp;bvm=bv.52109249,d.eWU&amp;psig=AFQjCNHLspA07Fpp7rHm7Rjy-fWROEffMQ&amp;ust=137909299376359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_txfFHg4ShyS7M&amp;tbnid=WcrS5JvbuB-p6M:&amp;ved=0CAUQjRw&amp;url=http://www.hayempleo.com/blog/tasa-de-empleo-en-sector-minero-se-incremento-en-19-durante-ultimo-ano/&amp;ei=L6cwUoDECqqF2AXByYCoDw&amp;bvm=bv.52109249,d.cGE&amp;psig=AFQjCNFogf8zJeyXcdwG1axRIX7CLaf5dw&amp;ust=137900652247046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pe/url?sa=i&amp;rct=j&amp;q=&amp;esrc=s&amp;frm=1&amp;source=images&amp;cd=&amp;cad=rja&amp;docid=0f4jCf8TojSu0M&amp;tbnid=-H-1nBo66V6_hM:&amp;ved=0CAUQjRw&amp;url=http://www.perupaisminero.pe/2011/02/ancash-digital.html&amp;ei=Ru2cUd7YD4354AO6yYGYCg&amp;bvm=bv.46751780,d.dmQ&amp;psig=AFQjCNFLBp8FEQoSh6hILaQeN0qScMY6rQ&amp;ust=1369325069816069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pe/url?sa=i&amp;rct=j&amp;q=&amp;esrc=s&amp;frm=1&amp;source=images&amp;cd=&amp;cad=rja&amp;docid=BeM09BS4-3vf1M&amp;tbnid=zusYGbxglZv-CM:&amp;ved=0CAUQjRw&amp;url=http://www.fondosmil.com/bandera-de-colombia/&amp;ei=QN4wUruAHI_a8wTynIGQBw&amp;bvm=bv.52109249,d.eWU&amp;psig=AFQjCNEmXw1LRBGh4L6xCYF77lSmZo1wxA&amp;ust=1379020601861349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pe/url?sa=i&amp;rct=j&amp;q=&amp;esrc=s&amp;frm=1&amp;source=images&amp;cd=&amp;cad=rja&amp;docid=yOYUto5FNvZl4M&amp;tbnid=b7hFCRQVsMmPbM:&amp;ved=0CAUQjRw&amp;url=http://www.fondosmil.com/chile-bandera/&amp;ei=mt0wUtb2G4nu8ASB6YGQDQ&amp;psig=AFQjCNE9OpV7rxOf1vfwlv_mGh120ouYDQ&amp;ust=1379020340994207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om.pe/url?sa=i&amp;rct=j&amp;q=&amp;esrc=s&amp;frm=1&amp;source=images&amp;cd=&amp;cad=rja&amp;docid=HcOBtcOJrPTyCM&amp;tbnid=LZmOdQ1rqacGIM:&amp;ved=0CAUQjRw&amp;url=http://articulo.mercadolibre.com.mx/MLM-429802696-bandera-de-mexico-fiestas-patrias-16-de-septiembre-au1-_JM&amp;ei=gd8wUtOZGIfc9ATDjIDQAg&amp;bvm=bv.52109249,d.eWU&amp;psig=AFQjCNG--AP8d1E_uHGFjg-IvDougRzCLQ&amp;ust=1379021004253250" TargetMode="External"/><Relationship Id="rId4" Type="http://schemas.openxmlformats.org/officeDocument/2006/relationships/hyperlink" Target="http://www.google.com.pe/url?sa=i&amp;rct=j&amp;q=&amp;esrc=s&amp;frm=1&amp;source=images&amp;cd=&amp;cad=rja&amp;docid=9XjyjW2BlE7_OM&amp;tbnid=lP7iR1vZWft1mM:&amp;ved=0CAUQjRw&amp;url=http://www.valeunperu.pe/noticia/188/7-de-junio-dia-de-nuestra-bandera-peruana.html&amp;ei=Ot0wUsvqBILO9QTd4IDwDg&amp;bvm=bv.52109249,d.eWU&amp;psig=AFQjCNH9iB3TICY2MdXbxUjQ8jNOkWA20Q&amp;ust=1379020331253155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iagonal"/>
          <p:cNvSpPr/>
          <p:nvPr/>
        </p:nvSpPr>
        <p:spPr>
          <a:xfrm>
            <a:off x="30582" y="44624"/>
            <a:ext cx="220938" cy="6726329"/>
          </a:xfrm>
          <a:prstGeom prst="round2Diag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323528" y="37227"/>
            <a:ext cx="108012" cy="6704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6 Imagen" descr="BVN_logo 300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3384376" cy="901482"/>
          </a:xfrm>
          <a:prstGeom prst="rect">
            <a:avLst/>
          </a:prstGeom>
        </p:spPr>
      </p:pic>
      <p:pic>
        <p:nvPicPr>
          <p:cNvPr id="8" name="Picture 2" descr="http://mineriaresponsable.com.ec/wp-content/uploads/2012/09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2" y="5392251"/>
            <a:ext cx="2935624" cy="13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83568" y="1223041"/>
            <a:ext cx="2952328" cy="45719"/>
          </a:xfrm>
          <a:prstGeom prst="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3887924" y="44624"/>
            <a:ext cx="108012" cy="6696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Picture 2" descr="http://alianzapacifico.net/wp-content/uploads/2013/04/Mapa-ALIANZA-DEL-PACIFICO-03-Color-corregid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56180"/>
            <a:ext cx="4878930" cy="29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4345693" y="5805264"/>
            <a:ext cx="4258755" cy="59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>
            <a:spAutoFit/>
          </a:bodyPr>
          <a:lstStyle/>
          <a:p>
            <a:r>
              <a:rPr lang="es-PE" sz="1600" b="1" dirty="0" smtClean="0">
                <a:solidFill>
                  <a:schemeClr val="bg1">
                    <a:lumMod val="50000"/>
                  </a:schemeClr>
                </a:solidFill>
              </a:rPr>
              <a:t>Roque Benavides - Presidente Ejecutivo</a:t>
            </a:r>
          </a:p>
          <a:p>
            <a:r>
              <a:rPr lang="es-PE" sz="1600" dirty="0" smtClean="0">
                <a:solidFill>
                  <a:schemeClr val="bg1">
                    <a:lumMod val="50000"/>
                  </a:schemeClr>
                </a:solidFill>
              </a:rPr>
              <a:t>Compañía de Minas Buenaventura</a:t>
            </a:r>
            <a:endParaRPr lang="es-P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4139952" y="15039"/>
            <a:ext cx="4896544" cy="3053921"/>
          </a:xfrm>
          <a:prstGeom prst="round2Diag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4355976" y="6381328"/>
            <a:ext cx="2304115" cy="27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78" tIns="52139" rIns="104278" bIns="52139">
            <a:spAutoFit/>
          </a:bodyPr>
          <a:lstStyle/>
          <a:p>
            <a:r>
              <a:rPr lang="es-PE" sz="1100" dirty="0" smtClean="0">
                <a:solidFill>
                  <a:schemeClr val="bg1">
                    <a:lumMod val="50000"/>
                  </a:schemeClr>
                </a:solidFill>
              </a:rPr>
              <a:t>Arequipa, 17 de septiembre de 2013</a:t>
            </a:r>
            <a:endParaRPr lang="es-P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white">
          <a:xfrm>
            <a:off x="4355976" y="1666750"/>
            <a:ext cx="4536504" cy="56696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8" tIns="52139" rIns="104278" bIns="52139">
            <a:spAutoFit/>
          </a:bodyPr>
          <a:lstStyle/>
          <a:p>
            <a:r>
              <a:rPr lang="es-PE" sz="3000" b="1" dirty="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t>Alianza del Pacífico: </a:t>
            </a:r>
            <a:endParaRPr lang="es-PE" sz="3000" b="1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white">
          <a:xfrm>
            <a:off x="4355976" y="2151831"/>
            <a:ext cx="4536504" cy="41307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8" tIns="52139" rIns="104278" bIns="52139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  <a:cs typeface="Times New Roman" charset="0"/>
              </a:rPr>
              <a:t>Retos y oportunidades en minería</a:t>
            </a:r>
            <a:endParaRPr lang="es-PE" sz="2000" b="1" dirty="0">
              <a:solidFill>
                <a:schemeClr val="bg1"/>
              </a:solidFill>
              <a:cs typeface="Times New Roman" charset="0"/>
            </a:endParaRPr>
          </a:p>
        </p:txBody>
      </p:sp>
      <p:pic>
        <p:nvPicPr>
          <p:cNvPr id="1026" name="Picture 2" descr="http://www.elamerica.cl/wp-content/woo_uploads/5794-MINA_SUBTERRANEA_CHUQUICAMATA_PORTAD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0" y="1340768"/>
            <a:ext cx="2937516" cy="19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rviooptico.files.wordpress.com/2013/06/minera-cerro-verd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0" y="3356992"/>
            <a:ext cx="2937516" cy="196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10</a:t>
            </a:fld>
            <a:endParaRPr lang="es-PE"/>
          </a:p>
        </p:txBody>
      </p:sp>
      <p:cxnSp>
        <p:nvCxnSpPr>
          <p:cNvPr id="6" name="5 Conector recto"/>
          <p:cNvCxnSpPr>
            <a:stCxn id="11" idx="1"/>
          </p:cNvCxnSpPr>
          <p:nvPr/>
        </p:nvCxnSpPr>
        <p:spPr>
          <a:xfrm>
            <a:off x="4561147" y="1314479"/>
            <a:ext cx="10853" cy="554352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5497" y="4077072"/>
            <a:ext cx="907300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3977" y="116632"/>
            <a:ext cx="8983673" cy="985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Retos por superar: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Los retos que deben enfrentar los países miembros de la Alianza del Pacífico son distintos y en diferentes ordenes de magnitud.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" y="1364035"/>
            <a:ext cx="804843" cy="42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808205"/>
            <a:ext cx="4470019" cy="219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73" y="1384031"/>
            <a:ext cx="802900" cy="42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13" y="1809962"/>
            <a:ext cx="4491837" cy="219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" y="4102789"/>
            <a:ext cx="1512168" cy="4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544402"/>
            <a:ext cx="4470019" cy="21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80" y="4104566"/>
            <a:ext cx="1220545" cy="43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97" y="4556175"/>
            <a:ext cx="4471053" cy="22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5 CuadroTexto"/>
          <p:cNvSpPr txBox="1">
            <a:spLocks noChangeArrowheads="1"/>
          </p:cNvSpPr>
          <p:nvPr/>
        </p:nvSpPr>
        <p:spPr bwMode="auto">
          <a:xfrm>
            <a:off x="-36513" y="6597352"/>
            <a:ext cx="4597659" cy="2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>
                <a:latin typeface="+mn-lt"/>
              </a:rPr>
              <a:t>Fuente: WEF - The Global Competitiveness Report 2013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2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11</a:t>
            </a:fld>
            <a:endParaRPr lang="es-PE"/>
          </a:p>
        </p:txBody>
      </p:sp>
      <p:cxnSp>
        <p:nvCxnSpPr>
          <p:cNvPr id="5" name="6 Conector recto"/>
          <p:cNvCxnSpPr>
            <a:cxnSpLocks noChangeShapeType="1"/>
          </p:cNvCxnSpPr>
          <p:nvPr/>
        </p:nvCxnSpPr>
        <p:spPr bwMode="auto">
          <a:xfrm>
            <a:off x="685800" y="4500563"/>
            <a:ext cx="8458200" cy="0"/>
          </a:xfrm>
          <a:prstGeom prst="line">
            <a:avLst/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7 Conector recto"/>
          <p:cNvCxnSpPr>
            <a:cxnSpLocks noChangeShapeType="1"/>
          </p:cNvCxnSpPr>
          <p:nvPr/>
        </p:nvCxnSpPr>
        <p:spPr bwMode="auto">
          <a:xfrm>
            <a:off x="6257925" y="4643438"/>
            <a:ext cx="2886075" cy="0"/>
          </a:xfrm>
          <a:prstGeom prst="lin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8033" y="2996952"/>
            <a:ext cx="8525967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latin typeface="Arial Black" pitchFamily="34" charset="0"/>
                <a:cs typeface="Arial" charset="0"/>
              </a:rPr>
              <a:t>Cuáles son las fortalezas de la Alianza del Pacífico para enfrentar los retos y aprovechar las oportunidades en el sector minero?</a:t>
            </a:r>
            <a:endParaRPr lang="es-PE" sz="1800" dirty="0"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6084168" y="6021288"/>
            <a:ext cx="2448272" cy="2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 smtClean="0">
                <a:latin typeface="+mn-lt"/>
              </a:rPr>
              <a:t>Fuente: SNL, Metals Economic Group 2013</a:t>
            </a:r>
            <a:endParaRPr lang="es-ES" sz="1000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12</a:t>
            </a:fld>
            <a:endParaRPr lang="es-PE"/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" y="1604213"/>
            <a:ext cx="9044918" cy="44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8"/>
          <p:cNvSpPr txBox="1">
            <a:spLocks noChangeArrowheads="1"/>
          </p:cNvSpPr>
          <p:nvPr/>
        </p:nvSpPr>
        <p:spPr bwMode="auto">
          <a:xfrm>
            <a:off x="183642" y="5374148"/>
            <a:ext cx="1724062" cy="50312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t"/>
          <a:lstStyle/>
          <a:p>
            <a:pPr>
              <a:defRPr/>
            </a:pPr>
            <a:r>
              <a:rPr lang="es-PE" sz="1500" dirty="0" smtClean="0"/>
              <a:t>Alianza del Pacífico: </a:t>
            </a:r>
          </a:p>
          <a:p>
            <a:pPr>
              <a:defRPr/>
            </a:pPr>
            <a:r>
              <a:rPr lang="es-PE" sz="1500" b="1" dirty="0" smtClean="0"/>
              <a:t>18%</a:t>
            </a:r>
          </a:p>
        </p:txBody>
      </p:sp>
      <p:cxnSp>
        <p:nvCxnSpPr>
          <p:cNvPr id="19" name="18 Conector recto"/>
          <p:cNvCxnSpPr>
            <a:stCxn id="18" idx="0"/>
          </p:cNvCxnSpPr>
          <p:nvPr/>
        </p:nvCxnSpPr>
        <p:spPr>
          <a:xfrm flipV="1">
            <a:off x="1045673" y="3933056"/>
            <a:ext cx="506121" cy="144109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8" idx="0"/>
          </p:cNvCxnSpPr>
          <p:nvPr/>
        </p:nvCxnSpPr>
        <p:spPr>
          <a:xfrm flipV="1">
            <a:off x="1045673" y="4437112"/>
            <a:ext cx="1298209" cy="93703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8" idx="0"/>
          </p:cNvCxnSpPr>
          <p:nvPr/>
        </p:nvCxnSpPr>
        <p:spPr>
          <a:xfrm flipV="1">
            <a:off x="1045673" y="4869160"/>
            <a:ext cx="1298209" cy="5049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8" idx="0"/>
          </p:cNvCxnSpPr>
          <p:nvPr/>
        </p:nvCxnSpPr>
        <p:spPr>
          <a:xfrm flipV="1">
            <a:off x="1045673" y="5229200"/>
            <a:ext cx="1438095" cy="14494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 txBox="1">
            <a:spLocks/>
          </p:cNvSpPr>
          <p:nvPr/>
        </p:nvSpPr>
        <p:spPr>
          <a:xfrm>
            <a:off x="113978" y="116632"/>
            <a:ext cx="8983673" cy="985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TOP: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Latinoamérica se mantiene como el destino más popular para la exploración minera, atrayendo el 25% del total de las inversiones.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13</a:t>
            </a:fld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450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6084168" y="6021288"/>
            <a:ext cx="2448272" cy="2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 smtClean="0">
                <a:latin typeface="+mn-lt"/>
              </a:rPr>
              <a:t>Fuente: SNL, Metals Economic Group 2013</a:t>
            </a:r>
            <a:endParaRPr lang="es-ES" sz="10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3977" y="44624"/>
            <a:ext cx="8983673" cy="10572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Inversión en perforaciones: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A mediados del 2012, las empresas mineras redujeron significativamente sus presupuestos para perforaciones, priorizando sus proyectos Brownfields.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14</a:t>
            </a:fld>
            <a:endParaRPr lang="es-PE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405391" y="1674788"/>
            <a:ext cx="8188203" cy="432048"/>
          </a:xfrm>
          <a:prstGeom prst="round2Diag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sz="2000" b="1" dirty="0" smtClean="0">
                <a:solidFill>
                  <a:schemeClr val="bg1"/>
                </a:solidFill>
              </a:rPr>
              <a:t>Ranking de producción de metales a nivel mundial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Text Box 218"/>
          <p:cNvSpPr txBox="1">
            <a:spLocks noChangeArrowheads="1"/>
          </p:cNvSpPr>
          <p:nvPr/>
        </p:nvSpPr>
        <p:spPr bwMode="auto">
          <a:xfrm>
            <a:off x="395536" y="2827660"/>
            <a:ext cx="2376264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just">
              <a:defRPr/>
            </a:pPr>
            <a:r>
              <a:rPr lang="es-PE" sz="1500" b="1" dirty="0" smtClean="0"/>
              <a:t>Oro</a:t>
            </a:r>
            <a:endParaRPr lang="es-PE" sz="1500" dirty="0"/>
          </a:p>
        </p:txBody>
      </p:sp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323528" y="5347940"/>
            <a:ext cx="39719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>
                <a:latin typeface="+mn-lt"/>
              </a:rPr>
              <a:t>Fuente: </a:t>
            </a:r>
            <a:r>
              <a:rPr lang="es-PE" sz="1000" dirty="0" smtClean="0">
                <a:latin typeface="+mn-lt"/>
              </a:rPr>
              <a:t>USGS 2013. Elaboración Propia</a:t>
            </a:r>
            <a:endParaRPr lang="es-ES" sz="1000" dirty="0">
              <a:latin typeface="+mn-lt"/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2843809" y="2323604"/>
            <a:ext cx="1296144" cy="432048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Perú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1" name="Text Box 218"/>
          <p:cNvSpPr txBox="1">
            <a:spLocks noChangeArrowheads="1"/>
          </p:cNvSpPr>
          <p:nvPr/>
        </p:nvSpPr>
        <p:spPr bwMode="auto">
          <a:xfrm>
            <a:off x="2843807" y="2827660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6°</a:t>
            </a:r>
            <a:endParaRPr lang="es-PE" sz="1500" b="1" dirty="0"/>
          </a:p>
        </p:txBody>
      </p:sp>
      <p:sp>
        <p:nvSpPr>
          <p:cNvPr id="14" name="Text Box 218"/>
          <p:cNvSpPr txBox="1">
            <a:spLocks noChangeArrowheads="1"/>
          </p:cNvSpPr>
          <p:nvPr/>
        </p:nvSpPr>
        <p:spPr bwMode="auto">
          <a:xfrm>
            <a:off x="395536" y="3331716"/>
            <a:ext cx="2376264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just">
              <a:defRPr/>
            </a:pPr>
            <a:r>
              <a:rPr lang="es-PE" sz="1500" b="1" dirty="0" smtClean="0"/>
              <a:t>Plata</a:t>
            </a:r>
            <a:endParaRPr lang="es-PE" sz="1500" dirty="0"/>
          </a:p>
        </p:txBody>
      </p:sp>
      <p:sp>
        <p:nvSpPr>
          <p:cNvPr id="15" name="Text Box 218"/>
          <p:cNvSpPr txBox="1">
            <a:spLocks noChangeArrowheads="1"/>
          </p:cNvSpPr>
          <p:nvPr/>
        </p:nvSpPr>
        <p:spPr bwMode="auto">
          <a:xfrm>
            <a:off x="395536" y="3835772"/>
            <a:ext cx="2376264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just">
              <a:defRPr/>
            </a:pPr>
            <a:r>
              <a:rPr lang="es-PE" sz="1500" b="1" dirty="0" smtClean="0"/>
              <a:t>Cobre</a:t>
            </a:r>
            <a:endParaRPr lang="es-PE" sz="1500" b="1" dirty="0"/>
          </a:p>
        </p:txBody>
      </p:sp>
      <p:sp>
        <p:nvSpPr>
          <p:cNvPr id="19" name="Text Box 218"/>
          <p:cNvSpPr txBox="1">
            <a:spLocks noChangeArrowheads="1"/>
          </p:cNvSpPr>
          <p:nvPr/>
        </p:nvSpPr>
        <p:spPr bwMode="auto">
          <a:xfrm>
            <a:off x="395536" y="4339828"/>
            <a:ext cx="2376264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just">
              <a:defRPr/>
            </a:pPr>
            <a:r>
              <a:rPr lang="es-PE" sz="1500" b="1" dirty="0" smtClean="0"/>
              <a:t>Plomo</a:t>
            </a:r>
            <a:endParaRPr lang="es-PE" sz="1500" b="1" dirty="0"/>
          </a:p>
        </p:txBody>
      </p:sp>
      <p:sp>
        <p:nvSpPr>
          <p:cNvPr id="21" name="Text Box 218"/>
          <p:cNvSpPr txBox="1">
            <a:spLocks noChangeArrowheads="1"/>
          </p:cNvSpPr>
          <p:nvPr/>
        </p:nvSpPr>
        <p:spPr bwMode="auto">
          <a:xfrm>
            <a:off x="395536" y="4843884"/>
            <a:ext cx="2376264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just">
              <a:defRPr/>
            </a:pPr>
            <a:r>
              <a:rPr lang="es-PE" sz="1500" b="1" dirty="0" smtClean="0"/>
              <a:t>Zinc</a:t>
            </a:r>
            <a:endParaRPr lang="es-PE" sz="1500" b="1" dirty="0"/>
          </a:p>
        </p:txBody>
      </p:sp>
      <p:sp>
        <p:nvSpPr>
          <p:cNvPr id="30" name="29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30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315196" y="2323604"/>
            <a:ext cx="1296144" cy="432048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Chile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3" name="32 Redondear rectángulo de esquina diagonal"/>
          <p:cNvSpPr/>
          <p:nvPr/>
        </p:nvSpPr>
        <p:spPr>
          <a:xfrm>
            <a:off x="5796136" y="2323604"/>
            <a:ext cx="1296144" cy="432048"/>
          </a:xfrm>
          <a:prstGeom prst="round2Diag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Colombia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4" name="33 Redondear rectángulo de esquina diagonal"/>
          <p:cNvSpPr/>
          <p:nvPr/>
        </p:nvSpPr>
        <p:spPr>
          <a:xfrm>
            <a:off x="7297450" y="2323604"/>
            <a:ext cx="1296144" cy="432048"/>
          </a:xfrm>
          <a:prstGeom prst="round2DiagRect">
            <a:avLst/>
          </a:prstGeom>
          <a:solidFill>
            <a:srgbClr val="668F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México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5" name="Text Box 218"/>
          <p:cNvSpPr txBox="1">
            <a:spLocks noChangeArrowheads="1"/>
          </p:cNvSpPr>
          <p:nvPr/>
        </p:nvSpPr>
        <p:spPr bwMode="auto">
          <a:xfrm>
            <a:off x="4315193" y="2827660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14°</a:t>
            </a:r>
            <a:endParaRPr lang="es-PE" sz="1500" b="1" dirty="0"/>
          </a:p>
        </p:txBody>
      </p:sp>
      <p:sp>
        <p:nvSpPr>
          <p:cNvPr id="36" name="Text Box 218"/>
          <p:cNvSpPr txBox="1">
            <a:spLocks noChangeArrowheads="1"/>
          </p:cNvSpPr>
          <p:nvPr/>
        </p:nvSpPr>
        <p:spPr bwMode="auto">
          <a:xfrm>
            <a:off x="5796136" y="2827660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N/A</a:t>
            </a:r>
            <a:endParaRPr lang="es-PE" sz="1500" b="1" dirty="0"/>
          </a:p>
        </p:txBody>
      </p:sp>
      <p:sp>
        <p:nvSpPr>
          <p:cNvPr id="37" name="Text Box 218"/>
          <p:cNvSpPr txBox="1">
            <a:spLocks noChangeArrowheads="1"/>
          </p:cNvSpPr>
          <p:nvPr/>
        </p:nvSpPr>
        <p:spPr bwMode="auto">
          <a:xfrm>
            <a:off x="7297451" y="2827660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11°</a:t>
            </a:r>
            <a:endParaRPr lang="es-PE" sz="1500" b="1" dirty="0"/>
          </a:p>
        </p:txBody>
      </p:sp>
      <p:sp>
        <p:nvSpPr>
          <p:cNvPr id="38" name="Text Box 218"/>
          <p:cNvSpPr txBox="1">
            <a:spLocks noChangeArrowheads="1"/>
          </p:cNvSpPr>
          <p:nvPr/>
        </p:nvSpPr>
        <p:spPr bwMode="auto">
          <a:xfrm>
            <a:off x="2843806" y="3331716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3°</a:t>
            </a:r>
            <a:endParaRPr lang="es-PE" sz="1500" b="1" dirty="0"/>
          </a:p>
        </p:txBody>
      </p:sp>
      <p:sp>
        <p:nvSpPr>
          <p:cNvPr id="39" name="Text Box 218"/>
          <p:cNvSpPr txBox="1">
            <a:spLocks noChangeArrowheads="1"/>
          </p:cNvSpPr>
          <p:nvPr/>
        </p:nvSpPr>
        <p:spPr bwMode="auto">
          <a:xfrm>
            <a:off x="4315192" y="3331716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8°</a:t>
            </a:r>
            <a:endParaRPr lang="es-PE" sz="1500" b="1" dirty="0"/>
          </a:p>
        </p:txBody>
      </p:sp>
      <p:sp>
        <p:nvSpPr>
          <p:cNvPr id="40" name="Text Box 218"/>
          <p:cNvSpPr txBox="1">
            <a:spLocks noChangeArrowheads="1"/>
          </p:cNvSpPr>
          <p:nvPr/>
        </p:nvSpPr>
        <p:spPr bwMode="auto">
          <a:xfrm>
            <a:off x="5796135" y="3331716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N/A</a:t>
            </a:r>
            <a:endParaRPr lang="es-PE" sz="1500" b="1" dirty="0"/>
          </a:p>
        </p:txBody>
      </p:sp>
      <p:sp>
        <p:nvSpPr>
          <p:cNvPr id="41" name="Text Box 218"/>
          <p:cNvSpPr txBox="1">
            <a:spLocks noChangeArrowheads="1"/>
          </p:cNvSpPr>
          <p:nvPr/>
        </p:nvSpPr>
        <p:spPr bwMode="auto">
          <a:xfrm>
            <a:off x="7297450" y="3331716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1°</a:t>
            </a:r>
            <a:endParaRPr lang="es-PE" sz="1500" b="1" dirty="0"/>
          </a:p>
        </p:txBody>
      </p:sp>
      <p:sp>
        <p:nvSpPr>
          <p:cNvPr id="42" name="Text Box 218"/>
          <p:cNvSpPr txBox="1">
            <a:spLocks noChangeArrowheads="1"/>
          </p:cNvSpPr>
          <p:nvPr/>
        </p:nvSpPr>
        <p:spPr bwMode="auto">
          <a:xfrm>
            <a:off x="2843809" y="3835772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3°</a:t>
            </a:r>
            <a:endParaRPr lang="es-PE" sz="1500" b="1" dirty="0"/>
          </a:p>
        </p:txBody>
      </p:sp>
      <p:sp>
        <p:nvSpPr>
          <p:cNvPr id="43" name="Text Box 218"/>
          <p:cNvSpPr txBox="1">
            <a:spLocks noChangeArrowheads="1"/>
          </p:cNvSpPr>
          <p:nvPr/>
        </p:nvSpPr>
        <p:spPr bwMode="auto">
          <a:xfrm>
            <a:off x="4315195" y="3835772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1°</a:t>
            </a:r>
            <a:endParaRPr lang="es-PE" sz="1500" b="1" dirty="0"/>
          </a:p>
        </p:txBody>
      </p:sp>
      <p:sp>
        <p:nvSpPr>
          <p:cNvPr id="44" name="Text Box 218"/>
          <p:cNvSpPr txBox="1">
            <a:spLocks noChangeArrowheads="1"/>
          </p:cNvSpPr>
          <p:nvPr/>
        </p:nvSpPr>
        <p:spPr bwMode="auto">
          <a:xfrm>
            <a:off x="5796138" y="3835772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N/A</a:t>
            </a:r>
            <a:endParaRPr lang="es-PE" sz="1500" b="1" dirty="0"/>
          </a:p>
        </p:txBody>
      </p:sp>
      <p:sp>
        <p:nvSpPr>
          <p:cNvPr id="45" name="Text Box 218"/>
          <p:cNvSpPr txBox="1">
            <a:spLocks noChangeArrowheads="1"/>
          </p:cNvSpPr>
          <p:nvPr/>
        </p:nvSpPr>
        <p:spPr bwMode="auto">
          <a:xfrm>
            <a:off x="7297453" y="3835772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10°</a:t>
            </a:r>
            <a:endParaRPr lang="es-PE" sz="1500" b="1" dirty="0"/>
          </a:p>
        </p:txBody>
      </p:sp>
      <p:sp>
        <p:nvSpPr>
          <p:cNvPr id="46" name="Text Box 218"/>
          <p:cNvSpPr txBox="1">
            <a:spLocks noChangeArrowheads="1"/>
          </p:cNvSpPr>
          <p:nvPr/>
        </p:nvSpPr>
        <p:spPr bwMode="auto">
          <a:xfrm>
            <a:off x="2843808" y="4339828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5°</a:t>
            </a:r>
            <a:endParaRPr lang="es-PE" sz="1500" b="1" dirty="0"/>
          </a:p>
        </p:txBody>
      </p:sp>
      <p:sp>
        <p:nvSpPr>
          <p:cNvPr id="47" name="Text Box 218"/>
          <p:cNvSpPr txBox="1">
            <a:spLocks noChangeArrowheads="1"/>
          </p:cNvSpPr>
          <p:nvPr/>
        </p:nvSpPr>
        <p:spPr bwMode="auto">
          <a:xfrm>
            <a:off x="4315194" y="4339828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33°</a:t>
            </a:r>
            <a:endParaRPr lang="es-PE" sz="1500" b="1" dirty="0"/>
          </a:p>
        </p:txBody>
      </p:sp>
      <p:sp>
        <p:nvSpPr>
          <p:cNvPr id="48" name="Text Box 218"/>
          <p:cNvSpPr txBox="1">
            <a:spLocks noChangeArrowheads="1"/>
          </p:cNvSpPr>
          <p:nvPr/>
        </p:nvSpPr>
        <p:spPr bwMode="auto">
          <a:xfrm>
            <a:off x="5796137" y="4339828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N/A</a:t>
            </a:r>
            <a:endParaRPr lang="es-PE" sz="1500" b="1" dirty="0"/>
          </a:p>
        </p:txBody>
      </p:sp>
      <p:sp>
        <p:nvSpPr>
          <p:cNvPr id="49" name="Text Box 218"/>
          <p:cNvSpPr txBox="1">
            <a:spLocks noChangeArrowheads="1"/>
          </p:cNvSpPr>
          <p:nvPr/>
        </p:nvSpPr>
        <p:spPr bwMode="auto">
          <a:xfrm>
            <a:off x="7297452" y="4339828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4°</a:t>
            </a:r>
            <a:endParaRPr lang="es-PE" sz="1500" b="1" dirty="0"/>
          </a:p>
        </p:txBody>
      </p:sp>
      <p:sp>
        <p:nvSpPr>
          <p:cNvPr id="50" name="Text Box 218"/>
          <p:cNvSpPr txBox="1">
            <a:spLocks noChangeArrowheads="1"/>
          </p:cNvSpPr>
          <p:nvPr/>
        </p:nvSpPr>
        <p:spPr bwMode="auto">
          <a:xfrm>
            <a:off x="2843808" y="4843884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3°</a:t>
            </a:r>
            <a:endParaRPr lang="es-PE" sz="1500" b="1" dirty="0"/>
          </a:p>
        </p:txBody>
      </p:sp>
      <p:sp>
        <p:nvSpPr>
          <p:cNvPr id="51" name="Text Box 218"/>
          <p:cNvSpPr txBox="1">
            <a:spLocks noChangeArrowheads="1"/>
          </p:cNvSpPr>
          <p:nvPr/>
        </p:nvSpPr>
        <p:spPr bwMode="auto">
          <a:xfrm>
            <a:off x="4315194" y="4843884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23°</a:t>
            </a:r>
            <a:endParaRPr lang="es-PE" sz="1500" b="1" dirty="0"/>
          </a:p>
        </p:txBody>
      </p:sp>
      <p:sp>
        <p:nvSpPr>
          <p:cNvPr id="52" name="Text Box 218"/>
          <p:cNvSpPr txBox="1">
            <a:spLocks noChangeArrowheads="1"/>
          </p:cNvSpPr>
          <p:nvPr/>
        </p:nvSpPr>
        <p:spPr bwMode="auto">
          <a:xfrm>
            <a:off x="5796137" y="4843884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N/A</a:t>
            </a:r>
            <a:endParaRPr lang="es-PE" sz="1500" b="1" dirty="0"/>
          </a:p>
        </p:txBody>
      </p:sp>
      <p:sp>
        <p:nvSpPr>
          <p:cNvPr id="53" name="Text Box 218"/>
          <p:cNvSpPr txBox="1">
            <a:spLocks noChangeArrowheads="1"/>
          </p:cNvSpPr>
          <p:nvPr/>
        </p:nvSpPr>
        <p:spPr bwMode="auto">
          <a:xfrm>
            <a:off x="7297452" y="4843884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7°</a:t>
            </a:r>
            <a:endParaRPr lang="es-PE" sz="1500" b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13977" y="44624"/>
            <a:ext cx="8983673" cy="10572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Ranking: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Los países de América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L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atina no solo albergan yacimientos de clase mundial, también poseen una riqueza metálica muy amplia. 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705F2395-5D6B-4D48-984B-FA5AD641C85A}" type="slidenum">
              <a:rPr lang="es-PE" smtClean="0"/>
              <a:t>15</a:t>
            </a:fld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8" t="25897" r="1770" b="45214"/>
          <a:stretch/>
        </p:blipFill>
        <p:spPr bwMode="auto">
          <a:xfrm>
            <a:off x="35495" y="1844824"/>
            <a:ext cx="4525651" cy="192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>
            <a:stCxn id="8" idx="1"/>
          </p:cNvCxnSpPr>
          <p:nvPr/>
        </p:nvCxnSpPr>
        <p:spPr>
          <a:xfrm>
            <a:off x="4561147" y="1314479"/>
            <a:ext cx="10853" cy="554352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5497" y="4077072"/>
            <a:ext cx="907300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3977" y="116632"/>
            <a:ext cx="8983673" cy="985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Producción de oro: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Yanacocha es el mayor productor de oro de la región, siguiéndole Lagunas Norte y en tercer lugar Peñasquito en México operado por GoldCorp.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" y="1364035"/>
            <a:ext cx="804843" cy="42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73" y="1384031"/>
            <a:ext cx="802900" cy="42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" y="4102789"/>
            <a:ext cx="1512168" cy="4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80" y="4104566"/>
            <a:ext cx="1220545" cy="43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9" t="28413" r="1828" b="42821"/>
          <a:stretch/>
        </p:blipFill>
        <p:spPr bwMode="auto">
          <a:xfrm>
            <a:off x="4605813" y="1846385"/>
            <a:ext cx="4502691" cy="19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2" t="27948" r="1875" b="42821"/>
          <a:stretch/>
        </p:blipFill>
        <p:spPr bwMode="auto">
          <a:xfrm>
            <a:off x="22741" y="4581128"/>
            <a:ext cx="4525651" cy="19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-36513" y="6597352"/>
            <a:ext cx="4597659" cy="2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>
                <a:latin typeface="+mn-lt"/>
              </a:rPr>
              <a:t>Fuente: Intierra 2013. Colombia: Est. 2012 Mina Segovia 80,000 oz. Au</a:t>
            </a:r>
            <a:endParaRPr lang="en-US" sz="1000" dirty="0"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8" t="27949" r="1923" b="42906"/>
          <a:stretch/>
        </p:blipFill>
        <p:spPr bwMode="auto">
          <a:xfrm>
            <a:off x="4621313" y="4581128"/>
            <a:ext cx="4476338" cy="192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44008" y="2060848"/>
            <a:ext cx="2924175" cy="1727200"/>
          </a:xfrm>
          <a:prstGeom prst="rect">
            <a:avLst/>
          </a:prstGeom>
          <a:solidFill>
            <a:srgbClr val="333399">
              <a:alpha val="5490"/>
            </a:srgbClr>
          </a:solidFill>
          <a:ln w="9525" algn="ctr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tabLst>
                <a:tab pos="533400" algn="l"/>
                <a:tab pos="1168400" algn="l"/>
              </a:tabLst>
            </a:pPr>
            <a:endParaRPr lang="es-PE" sz="1800" b="1" u="sng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7544" y="2061840"/>
            <a:ext cx="2924175" cy="1727200"/>
          </a:xfrm>
          <a:prstGeom prst="rect">
            <a:avLst/>
          </a:prstGeom>
          <a:solidFill>
            <a:srgbClr val="333399">
              <a:alpha val="5882"/>
            </a:srgbClr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tabLst>
                <a:tab pos="533400" algn="l"/>
                <a:tab pos="1168400" algn="l"/>
              </a:tabLst>
            </a:pPr>
            <a:endParaRPr lang="es-PE" sz="1800" b="1" u="sng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44008" y="3862040"/>
            <a:ext cx="2924175" cy="1727200"/>
          </a:xfrm>
          <a:prstGeom prst="rect">
            <a:avLst/>
          </a:prstGeom>
          <a:solidFill>
            <a:srgbClr val="333399">
              <a:alpha val="5098"/>
            </a:srgbClr>
          </a:solidFill>
          <a:ln w="9525" algn="ctr">
            <a:solidFill>
              <a:srgbClr val="668F3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tabLst>
                <a:tab pos="533400" algn="l"/>
                <a:tab pos="1168400" algn="l"/>
              </a:tabLst>
            </a:pPr>
            <a:endParaRPr lang="es-PE" sz="1800" b="1" u="sng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3102" y="2982978"/>
            <a:ext cx="27654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Demora en autorización </a:t>
            </a:r>
            <a:r>
              <a:rPr lang="es-ES" sz="1100" b="1" dirty="0">
                <a:latin typeface="Arial" pitchFamily="34" charset="0"/>
              </a:rPr>
              <a:t>de permisos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3103" y="2757712"/>
            <a:ext cx="274813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Conflictos sociales sin resolver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1694" y="2516882"/>
            <a:ext cx="27574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Incremento de costos en la industria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803917" y="4335278"/>
            <a:ext cx="27543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Inseguridad (Narcotráfico)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4764658" y="4430365"/>
            <a:ext cx="71438" cy="71437"/>
          </a:xfrm>
          <a:prstGeom prst="ellipse">
            <a:avLst/>
          </a:prstGeom>
          <a:solidFill>
            <a:srgbClr val="668F3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769420" y="2563912"/>
            <a:ext cx="27892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Escasez de Agua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644008" y="2064023"/>
            <a:ext cx="1647825" cy="430212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P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Chile</a:t>
            </a:r>
            <a:endParaRPr lang="es-P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580257" y="2599432"/>
            <a:ext cx="71437" cy="71437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644008" y="3865215"/>
            <a:ext cx="1647825" cy="430212"/>
          </a:xfrm>
          <a:prstGeom prst="rect">
            <a:avLst/>
          </a:prstGeom>
          <a:solidFill>
            <a:srgbClr val="668F3D"/>
          </a:solidFill>
          <a:ln w="9525" algn="ctr">
            <a:solidFill>
              <a:srgbClr val="668F3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P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México</a:t>
            </a:r>
            <a:endParaRPr lang="es-P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67544" y="2065015"/>
            <a:ext cx="1647825" cy="430213"/>
          </a:xfrm>
          <a:prstGeom prst="rect">
            <a:avLst/>
          </a:pr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P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Perú</a:t>
            </a:r>
            <a:endParaRPr lang="es-P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41"/>
          <p:cNvSpPr>
            <a:spLocks noChangeArrowheads="1"/>
          </p:cNvSpPr>
          <p:nvPr/>
        </p:nvSpPr>
        <p:spPr bwMode="auto">
          <a:xfrm>
            <a:off x="583432" y="3078064"/>
            <a:ext cx="71437" cy="7143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24" name="Oval 42"/>
          <p:cNvSpPr>
            <a:spLocks noChangeArrowheads="1"/>
          </p:cNvSpPr>
          <p:nvPr/>
        </p:nvSpPr>
        <p:spPr bwMode="auto">
          <a:xfrm>
            <a:off x="583432" y="2852936"/>
            <a:ext cx="71437" cy="71437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25" name="Oval 47"/>
          <p:cNvSpPr>
            <a:spLocks noChangeArrowheads="1"/>
          </p:cNvSpPr>
          <p:nvPr/>
        </p:nvSpPr>
        <p:spPr bwMode="auto">
          <a:xfrm>
            <a:off x="4745608" y="2646635"/>
            <a:ext cx="71438" cy="7143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67544" y="3862040"/>
            <a:ext cx="2924175" cy="1727200"/>
          </a:xfrm>
          <a:prstGeom prst="rect">
            <a:avLst/>
          </a:prstGeom>
          <a:solidFill>
            <a:srgbClr val="333399">
              <a:alpha val="5882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tabLst>
                <a:tab pos="533400" algn="l"/>
                <a:tab pos="1168400" algn="l"/>
              </a:tabLst>
            </a:pPr>
            <a:endParaRPr lang="es-PE" sz="1800" b="1" u="sng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24700" y="4582395"/>
            <a:ext cx="27765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>
                <a:latin typeface="Arial" pitchFamily="34" charset="0"/>
              </a:rPr>
              <a:t>Falta de un adecuado marco jurídico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34229" y="4346278"/>
            <a:ext cx="27574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Inseguridad (Guerrilla)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580257" y="4428828"/>
            <a:ext cx="71437" cy="71437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67544" y="3865215"/>
            <a:ext cx="1647825" cy="430213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P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Colombia</a:t>
            </a:r>
            <a:endParaRPr lang="es-P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41"/>
          <p:cNvSpPr>
            <a:spLocks noChangeArrowheads="1"/>
          </p:cNvSpPr>
          <p:nvPr/>
        </p:nvSpPr>
        <p:spPr bwMode="auto">
          <a:xfrm>
            <a:off x="583432" y="4669781"/>
            <a:ext cx="71437" cy="71438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16</a:t>
            </a:fld>
            <a:endParaRPr lang="es-PE"/>
          </a:p>
        </p:txBody>
      </p:sp>
      <p:sp>
        <p:nvSpPr>
          <p:cNvPr id="38" name="37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83673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22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Alianza del Pacífico: </a:t>
            </a:r>
            <a:r>
              <a:rPr lang="es-PE" sz="22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Retos y oportunidades en el sector minero.</a:t>
            </a:r>
          </a:p>
        </p:txBody>
      </p:sp>
      <p:pic>
        <p:nvPicPr>
          <p:cNvPr id="33" name="Picture 6" descr="http://www.esan.edu.pe/conexion/actualidad/2013/07/15/alianza_del_pacifi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34"/>
          <a:stretch/>
        </p:blipFill>
        <p:spPr bwMode="auto">
          <a:xfrm>
            <a:off x="7591819" y="3862040"/>
            <a:ext cx="631119" cy="17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esan.edu.pe/conexion/actualidad/2013/07/15/alianza_del_pacifi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r="52156"/>
          <a:stretch/>
        </p:blipFill>
        <p:spPr bwMode="auto">
          <a:xfrm>
            <a:off x="7591819" y="2060848"/>
            <a:ext cx="631119" cy="17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esan.edu.pe/conexion/actualidad/2013/07/15/alianza_del_pacifi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3" r="24490"/>
          <a:stretch/>
        </p:blipFill>
        <p:spPr bwMode="auto">
          <a:xfrm>
            <a:off x="3419871" y="3862040"/>
            <a:ext cx="618938" cy="17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www.esan.edu.pe/conexion/actualidad/2013/07/15/alianza_del_pacifi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0"/>
          <a:stretch/>
        </p:blipFill>
        <p:spPr bwMode="auto">
          <a:xfrm>
            <a:off x="3419871" y="2060848"/>
            <a:ext cx="618938" cy="17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583432" y="3321273"/>
            <a:ext cx="71437" cy="7143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54445" y="3212976"/>
            <a:ext cx="27654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>
                <a:latin typeface="Arial" pitchFamily="34" charset="0"/>
              </a:rPr>
              <a:t>Cambios en la regulación tributaria</a:t>
            </a: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581666" y="3523755"/>
            <a:ext cx="71437" cy="71438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59532" y="3428669"/>
            <a:ext cx="27654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Infraestructura deficiente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4742455" y="2778492"/>
            <a:ext cx="281620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 Elevado costo de la energía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626704" y="4797152"/>
            <a:ext cx="27574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>
                <a:latin typeface="Arial" pitchFamily="34" charset="0"/>
              </a:rPr>
              <a:t>Ineficiente gestión y dirección minera</a:t>
            </a:r>
          </a:p>
        </p:txBody>
      </p:sp>
      <p:sp>
        <p:nvSpPr>
          <p:cNvPr id="47" name="Oval 41"/>
          <p:cNvSpPr>
            <a:spLocks noChangeArrowheads="1"/>
          </p:cNvSpPr>
          <p:nvPr/>
        </p:nvSpPr>
        <p:spPr bwMode="auto">
          <a:xfrm>
            <a:off x="581665" y="4895926"/>
            <a:ext cx="71437" cy="71438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634230" y="5019243"/>
            <a:ext cx="27574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Informalidad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49" name="Oval 41"/>
          <p:cNvSpPr>
            <a:spLocks noChangeArrowheads="1"/>
          </p:cNvSpPr>
          <p:nvPr/>
        </p:nvSpPr>
        <p:spPr bwMode="auto">
          <a:xfrm>
            <a:off x="581666" y="5114329"/>
            <a:ext cx="71437" cy="71438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4742455" y="2893244"/>
            <a:ext cx="71438" cy="7143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4745608" y="3080870"/>
            <a:ext cx="71438" cy="7143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4742454" y="2988398"/>
            <a:ext cx="28162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 Dificultad para encontrar personal calificado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4804346" y="4594834"/>
            <a:ext cx="27543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>
                <a:latin typeface="Arial" pitchFamily="34" charset="0"/>
              </a:rPr>
              <a:t>Cambios en la regulación tributaria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4764658" y="4692650"/>
            <a:ext cx="71438" cy="71437"/>
          </a:xfrm>
          <a:prstGeom prst="ellipse">
            <a:avLst/>
          </a:prstGeom>
          <a:solidFill>
            <a:srgbClr val="668F3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90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17</a:t>
            </a:fld>
            <a:endParaRPr lang="es-PE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83673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Proyectos detenidos: </a:t>
            </a:r>
            <a:r>
              <a:rPr lang="es-PE" sz="20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Algunos ejemplos en la región como Conga, Angostura, Pascua Lama y Las Cardones.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44008" y="2060848"/>
            <a:ext cx="2924175" cy="1727200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tabLst>
                <a:tab pos="533400" algn="l"/>
                <a:tab pos="1168400" algn="l"/>
              </a:tabLst>
            </a:pPr>
            <a:endParaRPr lang="es-PE" sz="1800" b="1" u="sng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7544" y="2061840"/>
            <a:ext cx="2924175" cy="1727200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tabLst>
                <a:tab pos="533400" algn="l"/>
                <a:tab pos="1168400" algn="l"/>
              </a:tabLst>
            </a:pPr>
            <a:endParaRPr lang="es-PE" sz="1800" b="1" u="sng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44008" y="3862040"/>
            <a:ext cx="2924175" cy="1727200"/>
          </a:xfrm>
          <a:prstGeom prst="rect">
            <a:avLst/>
          </a:prstGeom>
          <a:noFill/>
          <a:ln w="9525" algn="ctr">
            <a:solidFill>
              <a:srgbClr val="668F3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tabLst>
                <a:tab pos="533400" algn="l"/>
                <a:tab pos="1168400" algn="l"/>
              </a:tabLst>
            </a:pPr>
            <a:endParaRPr lang="es-PE" sz="1800" b="1" u="sng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1694" y="2516882"/>
            <a:ext cx="27574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Agitación social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03917" y="4335278"/>
            <a:ext cx="27543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Agitación social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864989" y="2550581"/>
            <a:ext cx="144700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Observado por la  </a:t>
            </a:r>
            <a:r>
              <a:rPr lang="es-ES" sz="1100" b="1" dirty="0" err="1" smtClean="0">
                <a:latin typeface="Arial" pitchFamily="34" charset="0"/>
              </a:rPr>
              <a:t>Superintendencia</a:t>
            </a:r>
            <a:r>
              <a:rPr lang="es-ES" sz="1100" b="1" dirty="0" err="1" smtClean="0">
                <a:latin typeface="Arial" pitchFamily="34" charset="0"/>
              </a:rPr>
              <a:t>Ambiental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4644008" y="2064023"/>
            <a:ext cx="1647825" cy="430212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P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Pascua Lama</a:t>
            </a:r>
            <a:endParaRPr lang="es-P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580257" y="2599432"/>
            <a:ext cx="71437" cy="71437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644008" y="3865215"/>
            <a:ext cx="1647825" cy="430212"/>
          </a:xfrm>
          <a:prstGeom prst="rect">
            <a:avLst/>
          </a:prstGeom>
          <a:solidFill>
            <a:srgbClr val="668F3D"/>
          </a:solidFill>
          <a:ln w="9525" algn="ctr">
            <a:solidFill>
              <a:srgbClr val="668F3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P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Cardones</a:t>
            </a:r>
            <a:endParaRPr lang="es-P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467544" y="2065015"/>
            <a:ext cx="1647825" cy="430213"/>
          </a:xfrm>
          <a:prstGeom prst="rect">
            <a:avLst/>
          </a:pr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P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Conga</a:t>
            </a:r>
            <a:endParaRPr lang="es-P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7544" y="3862040"/>
            <a:ext cx="2924175" cy="1727200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tabLst>
                <a:tab pos="533400" algn="l"/>
                <a:tab pos="1168400" algn="l"/>
              </a:tabLst>
            </a:pPr>
            <a:endParaRPr lang="es-PE" sz="1800" b="1" u="sng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34229" y="4346278"/>
            <a:ext cx="27574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Regulación de los páramos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580257" y="4428828"/>
            <a:ext cx="71437" cy="71437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67544" y="3865215"/>
            <a:ext cx="1647825" cy="430213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P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Angostura</a:t>
            </a:r>
            <a:endParaRPr lang="es-P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4764658" y="4430365"/>
            <a:ext cx="71438" cy="71437"/>
          </a:xfrm>
          <a:prstGeom prst="ellipse">
            <a:avLst/>
          </a:prstGeom>
          <a:solidFill>
            <a:srgbClr val="668F3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23" name="Oval 47"/>
          <p:cNvSpPr>
            <a:spLocks noChangeArrowheads="1"/>
          </p:cNvSpPr>
          <p:nvPr/>
        </p:nvSpPr>
        <p:spPr bwMode="auto">
          <a:xfrm>
            <a:off x="4745608" y="2646635"/>
            <a:ext cx="71438" cy="7143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pic>
        <p:nvPicPr>
          <p:cNvPr id="2050" name="Picture 2" descr="http://loscardones.com.mx/wp-content/files_mf/1350405884minaloscardones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1769" y="4676928"/>
            <a:ext cx="1216414" cy="9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rumineria.files.wordpress.com/2012/04/operaciones-en-el-proyecto-cong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00" y="2875737"/>
            <a:ext cx="1632556" cy="9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esan.edu.pe/conexion/actualidad/2013/07/15/alianza_del_pacific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34"/>
          <a:stretch/>
        </p:blipFill>
        <p:spPr bwMode="auto">
          <a:xfrm>
            <a:off x="7591819" y="3862040"/>
            <a:ext cx="631119" cy="17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ww.esan.edu.pe/conexion/actualidad/2013/07/15/alianza_del_pacific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r="52156"/>
          <a:stretch/>
        </p:blipFill>
        <p:spPr bwMode="auto">
          <a:xfrm>
            <a:off x="7591819" y="2060848"/>
            <a:ext cx="631119" cy="17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www.esan.edu.pe/conexion/actualidad/2013/07/15/alianza_del_pacific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3" r="24490"/>
          <a:stretch/>
        </p:blipFill>
        <p:spPr bwMode="auto">
          <a:xfrm>
            <a:off x="3419871" y="3862040"/>
            <a:ext cx="618938" cy="17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www.esan.edu.pe/conexion/actualidad/2013/07/15/alianza_del_pacific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0"/>
          <a:stretch/>
        </p:blipFill>
        <p:spPr bwMode="auto">
          <a:xfrm>
            <a:off x="3419871" y="2060848"/>
            <a:ext cx="618938" cy="17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ojoconelparlamento.cl/sites/default/files/blog/pacualama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5" y="2860181"/>
            <a:ext cx="1237708" cy="9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ingoro.info/wp-content/uploads/arton310-300x200_santurban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53" y="4676927"/>
            <a:ext cx="1368465" cy="9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62383" y="2732395"/>
            <a:ext cx="27574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US$ 4.8b.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0946" y="2814945"/>
            <a:ext cx="71437" cy="71437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34230" y="4546122"/>
            <a:ext cx="27574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US$ 646m.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37" name="Oval 30"/>
          <p:cNvSpPr>
            <a:spLocks noChangeArrowheads="1"/>
          </p:cNvSpPr>
          <p:nvPr/>
        </p:nvSpPr>
        <p:spPr bwMode="auto">
          <a:xfrm>
            <a:off x="580258" y="4628672"/>
            <a:ext cx="71437" cy="71437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4783277" y="3254137"/>
            <a:ext cx="27892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US$ 3.5b.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4804346" y="4549083"/>
            <a:ext cx="27543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 dirty="0" smtClean="0">
                <a:latin typeface="Arial" pitchFamily="34" charset="0"/>
              </a:rPr>
              <a:t>US$ 200m.</a:t>
            </a:r>
            <a:endParaRPr lang="es-ES" sz="1100" b="1" dirty="0">
              <a:latin typeface="Arial" pitchFamily="34" charset="0"/>
            </a:endParaRPr>
          </a:p>
        </p:txBody>
      </p:sp>
      <p:sp>
        <p:nvSpPr>
          <p:cNvPr id="41" name="Oval 18"/>
          <p:cNvSpPr>
            <a:spLocks noChangeArrowheads="1"/>
          </p:cNvSpPr>
          <p:nvPr/>
        </p:nvSpPr>
        <p:spPr bwMode="auto">
          <a:xfrm>
            <a:off x="4765087" y="4644170"/>
            <a:ext cx="71438" cy="71437"/>
          </a:xfrm>
          <a:prstGeom prst="ellipse">
            <a:avLst/>
          </a:prstGeom>
          <a:solidFill>
            <a:srgbClr val="668F3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42" name="5 CuadroTexto"/>
          <p:cNvSpPr txBox="1">
            <a:spLocks noChangeArrowheads="1"/>
          </p:cNvSpPr>
          <p:nvPr/>
        </p:nvSpPr>
        <p:spPr bwMode="auto">
          <a:xfrm>
            <a:off x="323528" y="5635972"/>
            <a:ext cx="39719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>
                <a:latin typeface="+mn-lt"/>
              </a:rPr>
              <a:t>Fuente: </a:t>
            </a:r>
            <a:r>
              <a:rPr lang="es-PE" sz="1000" dirty="0" smtClean="0">
                <a:latin typeface="+mn-lt"/>
              </a:rPr>
              <a:t>Intierra System. Elaboración Propia</a:t>
            </a:r>
            <a:endParaRPr lang="es-ES" sz="1000" dirty="0">
              <a:latin typeface="+mn-lt"/>
            </a:endParaRP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4738091" y="3349223"/>
            <a:ext cx="71438" cy="7143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4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18</a:t>
            </a:fld>
            <a:endParaRPr lang="es-PE"/>
          </a:p>
        </p:txBody>
      </p:sp>
      <p:cxnSp>
        <p:nvCxnSpPr>
          <p:cNvPr id="5" name="6 Conector recto"/>
          <p:cNvCxnSpPr>
            <a:cxnSpLocks noChangeShapeType="1"/>
          </p:cNvCxnSpPr>
          <p:nvPr/>
        </p:nvCxnSpPr>
        <p:spPr bwMode="auto">
          <a:xfrm>
            <a:off x="685800" y="4500563"/>
            <a:ext cx="8458200" cy="0"/>
          </a:xfrm>
          <a:prstGeom prst="line">
            <a:avLst/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7 Conector recto"/>
          <p:cNvCxnSpPr>
            <a:cxnSpLocks noChangeShapeType="1"/>
          </p:cNvCxnSpPr>
          <p:nvPr/>
        </p:nvCxnSpPr>
        <p:spPr bwMode="auto">
          <a:xfrm>
            <a:off x="6257925" y="4643438"/>
            <a:ext cx="2886075" cy="0"/>
          </a:xfrm>
          <a:prstGeom prst="lin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8033" y="2996952"/>
            <a:ext cx="8525967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latin typeface="Arial Black" pitchFamily="34" charset="0"/>
                <a:cs typeface="Arial" charset="0"/>
              </a:rPr>
              <a:t>El compromiso y los esfuerzos de Buenaventura han estado dirigidos en la búsqueda de oportunidades de negocio en los países miembros de la Alianza del Pacífico.</a:t>
            </a:r>
            <a:endParaRPr lang="es-PE" sz="1800" dirty="0"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19</a:t>
            </a:fld>
            <a:endParaRPr lang="es-PE"/>
          </a:p>
        </p:txBody>
      </p:sp>
      <p:pic>
        <p:nvPicPr>
          <p:cNvPr id="1032" name="Picture 8" descr="http://www.brlatina.com/wordpress/wp-content/uploads/2013/05/Untitl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85663"/>
            <a:ext cx="5929483" cy="51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83673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Buenaventura: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Desde hace varios años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ha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venido enfocando sus esfuerzos en exploraciones en los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países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de la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Alianza del Pacífico.</a:t>
            </a:r>
          </a:p>
        </p:txBody>
      </p:sp>
      <p:pic>
        <p:nvPicPr>
          <p:cNvPr id="13" name="12 Imagen" descr="BVN_logo 300dp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36912"/>
            <a:ext cx="2880320" cy="767218"/>
          </a:xfrm>
          <a:prstGeom prst="rect">
            <a:avLst/>
          </a:prstGeom>
        </p:spPr>
      </p:pic>
      <p:sp>
        <p:nvSpPr>
          <p:cNvPr id="32" name="Text Box 218"/>
          <p:cNvSpPr txBox="1">
            <a:spLocks noChangeArrowheads="1"/>
          </p:cNvSpPr>
          <p:nvPr/>
        </p:nvSpPr>
        <p:spPr bwMode="auto">
          <a:xfrm>
            <a:off x="1907704" y="4365104"/>
            <a:ext cx="1349846" cy="64807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>
              <a:defRPr/>
            </a:pPr>
            <a:r>
              <a:rPr lang="es-PE" sz="1200" b="1" dirty="0" smtClean="0"/>
              <a:t>Inversión anual en exploraciones: US$ 20M.</a:t>
            </a:r>
          </a:p>
        </p:txBody>
      </p:sp>
      <p:pic>
        <p:nvPicPr>
          <p:cNvPr id="34" name="Picture 5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86578"/>
            <a:ext cx="2144894" cy="273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34 Conector recto"/>
          <p:cNvCxnSpPr/>
          <p:nvPr/>
        </p:nvCxnSpPr>
        <p:spPr>
          <a:xfrm flipV="1">
            <a:off x="4788024" y="1700808"/>
            <a:ext cx="2304256" cy="2736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4936339" y="4221088"/>
            <a:ext cx="3740117" cy="72008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7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24643" y="1196752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3977" y="116632"/>
            <a:ext cx="8983673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 Alianza del Pacífico: </a:t>
            </a:r>
            <a:r>
              <a:rPr lang="es-PE" sz="16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Conformada por Chile, Colombia, México y Perú.</a:t>
            </a:r>
            <a:br>
              <a:rPr lang="es-PE" sz="16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</a:br>
            <a:r>
              <a:rPr lang="es-PE" sz="16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Es </a:t>
            </a:r>
            <a:r>
              <a:rPr lang="es-PE" sz="16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uno de los bloques comerciales más importantes de América Latina, representa el 55% del total de las exportaciones de la región. </a:t>
            </a:r>
            <a:endParaRPr lang="es-PE" sz="16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2</a:t>
            </a:fld>
            <a:endParaRPr lang="es-PE"/>
          </a:p>
        </p:txBody>
      </p:sp>
      <p:pic>
        <p:nvPicPr>
          <p:cNvPr id="3074" name="Picture 2" descr="http://alianzapacifico.net/wp-content/uploads/2013/07/17_07_13_ALIANZA-HOY_INFO_PAGINA-INTERNA-02-1024x5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31892"/>
            <a:ext cx="9062155" cy="48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19361" y="6165304"/>
            <a:ext cx="39719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 smtClean="0">
                <a:latin typeface="+mn-lt"/>
              </a:rPr>
              <a:t>Fuente: Alianza del Pacífico 2013.</a:t>
            </a:r>
            <a:endParaRPr lang="es-E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4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20</a:t>
            </a:fld>
            <a:endParaRPr lang="es-PE"/>
          </a:p>
        </p:txBody>
      </p:sp>
      <p:pic>
        <p:nvPicPr>
          <p:cNvPr id="5" name="5 Imagen" descr="Mexic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2319" r="7477" b="6902"/>
          <a:stretch>
            <a:fillRect/>
          </a:stretch>
        </p:blipFill>
        <p:spPr bwMode="auto">
          <a:xfrm>
            <a:off x="3059832" y="1674930"/>
            <a:ext cx="5976664" cy="420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tlc.gov.co/info/tlc/media/img2917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8" y="1725561"/>
            <a:ext cx="2838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 flipV="1">
            <a:off x="1403648" y="1799350"/>
            <a:ext cx="1872208" cy="18597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514178" y="3905727"/>
            <a:ext cx="4930030" cy="142201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dondear rectángulo de esquina diagonal"/>
          <p:cNvSpPr/>
          <p:nvPr/>
        </p:nvSpPr>
        <p:spPr>
          <a:xfrm>
            <a:off x="6084168" y="1871358"/>
            <a:ext cx="2808312" cy="361487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84168" y="1871358"/>
            <a:ext cx="2808312" cy="3614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es-PE" sz="12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Inversión en los últimos 5 años</a:t>
            </a:r>
            <a:endParaRPr lang="es-PE" sz="12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7" name="Text Box 218"/>
          <p:cNvSpPr txBox="1">
            <a:spLocks noChangeArrowheads="1"/>
          </p:cNvSpPr>
          <p:nvPr/>
        </p:nvSpPr>
        <p:spPr bwMode="auto">
          <a:xfrm>
            <a:off x="7056276" y="4193758"/>
            <a:ext cx="864096" cy="42297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>
              <a:defRPr/>
            </a:pPr>
            <a:r>
              <a:rPr lang="es-PE" sz="1200" b="1" dirty="0" smtClean="0"/>
              <a:t>US$ 4.1M.</a:t>
            </a:r>
          </a:p>
          <a:p>
            <a:pPr>
              <a:defRPr/>
            </a:pPr>
            <a:r>
              <a:rPr lang="es-PE" sz="1200" b="1" dirty="0" smtClean="0"/>
              <a:t>Plata/Oro </a:t>
            </a:r>
            <a:endParaRPr lang="es-PE" sz="1200" b="1" dirty="0"/>
          </a:p>
        </p:txBody>
      </p:sp>
      <p:cxnSp>
        <p:nvCxnSpPr>
          <p:cNvPr id="18" name="17 Conector recto"/>
          <p:cNvCxnSpPr/>
          <p:nvPr/>
        </p:nvCxnSpPr>
        <p:spPr>
          <a:xfrm flipV="1">
            <a:off x="6516216" y="4193758"/>
            <a:ext cx="540060" cy="42297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6516216" y="4616734"/>
            <a:ext cx="5400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4283968" y="2447422"/>
            <a:ext cx="71437" cy="71437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cxnSp>
        <p:nvCxnSpPr>
          <p:cNvPr id="27" name="26 Conector recto"/>
          <p:cNvCxnSpPr/>
          <p:nvPr/>
        </p:nvCxnSpPr>
        <p:spPr>
          <a:xfrm flipV="1">
            <a:off x="4319972" y="1871358"/>
            <a:ext cx="684076" cy="62008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4319972" y="2284491"/>
            <a:ext cx="684076" cy="20695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18"/>
          <p:cNvSpPr txBox="1">
            <a:spLocks noChangeArrowheads="1"/>
          </p:cNvSpPr>
          <p:nvPr/>
        </p:nvSpPr>
        <p:spPr bwMode="auto">
          <a:xfrm>
            <a:off x="5004048" y="1878196"/>
            <a:ext cx="864096" cy="42297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>
              <a:defRPr/>
            </a:pPr>
            <a:r>
              <a:rPr lang="es-PE" sz="1200" b="1" dirty="0" smtClean="0"/>
              <a:t>US$ 0.9M.</a:t>
            </a:r>
          </a:p>
          <a:p>
            <a:pPr>
              <a:defRPr/>
            </a:pPr>
            <a:r>
              <a:rPr lang="es-PE" sz="1200" b="1" dirty="0" smtClean="0"/>
              <a:t>Oro </a:t>
            </a:r>
            <a:endParaRPr lang="es-PE" sz="1200" b="1" dirty="0"/>
          </a:p>
        </p:txBody>
      </p:sp>
      <p:cxnSp>
        <p:nvCxnSpPr>
          <p:cNvPr id="31" name="30 Conector recto"/>
          <p:cNvCxnSpPr/>
          <p:nvPr/>
        </p:nvCxnSpPr>
        <p:spPr>
          <a:xfrm>
            <a:off x="6300192" y="5183038"/>
            <a:ext cx="684076" cy="231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30" idx="6"/>
          </p:cNvCxnSpPr>
          <p:nvPr/>
        </p:nvCxnSpPr>
        <p:spPr>
          <a:xfrm>
            <a:off x="6777050" y="4967263"/>
            <a:ext cx="207218" cy="2455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6239936" y="5147319"/>
            <a:ext cx="71437" cy="71437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35" name="Text Box 218"/>
          <p:cNvSpPr txBox="1">
            <a:spLocks noChangeArrowheads="1"/>
          </p:cNvSpPr>
          <p:nvPr/>
        </p:nvSpPr>
        <p:spPr bwMode="auto">
          <a:xfrm>
            <a:off x="6984268" y="4991822"/>
            <a:ext cx="864096" cy="42297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>
              <a:defRPr/>
            </a:pPr>
            <a:r>
              <a:rPr lang="es-PE" sz="1200" b="1" dirty="0" smtClean="0"/>
              <a:t>US$ 0.3M.</a:t>
            </a:r>
          </a:p>
          <a:p>
            <a:pPr>
              <a:defRPr/>
            </a:pPr>
            <a:r>
              <a:rPr lang="es-PE" sz="1200" b="1" dirty="0" smtClean="0"/>
              <a:t>Oro </a:t>
            </a:r>
            <a:endParaRPr lang="es-PE" sz="1200" b="1" dirty="0"/>
          </a:p>
        </p:txBody>
      </p:sp>
      <p:sp>
        <p:nvSpPr>
          <p:cNvPr id="48" name="47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48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6480497" y="4583133"/>
            <a:ext cx="71437" cy="71437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6311373" y="4818214"/>
            <a:ext cx="132835" cy="714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  <p:sp>
        <p:nvSpPr>
          <p:cNvPr id="55" name="Text Box 218"/>
          <p:cNvSpPr txBox="1">
            <a:spLocks noChangeArrowheads="1"/>
          </p:cNvSpPr>
          <p:nvPr/>
        </p:nvSpPr>
        <p:spPr bwMode="auto">
          <a:xfrm>
            <a:off x="164332" y="4728710"/>
            <a:ext cx="1349846" cy="45032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>
              <a:defRPr/>
            </a:pPr>
            <a:r>
              <a:rPr lang="es-PE" sz="1200" b="1" dirty="0" smtClean="0"/>
              <a:t>Inversión total:</a:t>
            </a:r>
          </a:p>
          <a:p>
            <a:pPr>
              <a:defRPr/>
            </a:pPr>
            <a:r>
              <a:rPr lang="es-PE" sz="1200" b="1" dirty="0" smtClean="0"/>
              <a:t>US$ 4.3M.</a:t>
            </a:r>
          </a:p>
        </p:txBody>
      </p:sp>
      <p:cxnSp>
        <p:nvCxnSpPr>
          <p:cNvPr id="56" name="55 Conector recto"/>
          <p:cNvCxnSpPr/>
          <p:nvPr/>
        </p:nvCxnSpPr>
        <p:spPr>
          <a:xfrm flipH="1">
            <a:off x="1517353" y="4570658"/>
            <a:ext cx="390351" cy="15805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 flipH="1" flipV="1">
            <a:off x="1514178" y="5183038"/>
            <a:ext cx="537542" cy="2317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83673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Buenaventura: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Desde hace varios años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ha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venido enfocando sus esfuerzos en exploraciones en los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países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de la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Alianza del Pacífico.</a:t>
            </a: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705613" y="4931544"/>
            <a:ext cx="71437" cy="71437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205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iagonal"/>
          <p:cNvSpPr/>
          <p:nvPr/>
        </p:nvSpPr>
        <p:spPr>
          <a:xfrm>
            <a:off x="35496" y="15039"/>
            <a:ext cx="4896544" cy="6222273"/>
          </a:xfrm>
          <a:prstGeom prst="round2Diag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8892480" y="15039"/>
            <a:ext cx="220938" cy="6726329"/>
          </a:xfrm>
          <a:prstGeom prst="round2Diag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5004048" y="44624"/>
            <a:ext cx="108012" cy="6696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Rectángulo"/>
          <p:cNvSpPr/>
          <p:nvPr/>
        </p:nvSpPr>
        <p:spPr>
          <a:xfrm>
            <a:off x="8712460" y="37227"/>
            <a:ext cx="108012" cy="6704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8 Imagen" descr="BVN_logo 300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60648"/>
            <a:ext cx="3384376" cy="901482"/>
          </a:xfrm>
          <a:prstGeom prst="rect">
            <a:avLst/>
          </a:prstGeom>
        </p:spPr>
      </p:pic>
      <p:sp>
        <p:nvSpPr>
          <p:cNvPr id="13" name="6 CuadroTexto"/>
          <p:cNvSpPr txBox="1">
            <a:spLocks noChangeArrowheads="1"/>
          </p:cNvSpPr>
          <p:nvPr/>
        </p:nvSpPr>
        <p:spPr bwMode="auto">
          <a:xfrm>
            <a:off x="492759" y="6394786"/>
            <a:ext cx="2374647" cy="27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78" tIns="52139" rIns="104278" bIns="52139">
            <a:spAutoFit/>
          </a:bodyPr>
          <a:lstStyle/>
          <a:p>
            <a:r>
              <a:rPr lang="es-PE" sz="1100" dirty="0" smtClean="0"/>
              <a:t>Arequipa, 17 de septiembre de 2013</a:t>
            </a:r>
            <a:endParaRPr lang="es-PE" sz="1100" dirty="0"/>
          </a:p>
        </p:txBody>
      </p:sp>
      <p:sp>
        <p:nvSpPr>
          <p:cNvPr id="26" name="7 CuadroTexto"/>
          <p:cNvSpPr txBox="1">
            <a:spLocks noChangeArrowheads="1"/>
          </p:cNvSpPr>
          <p:nvPr/>
        </p:nvSpPr>
        <p:spPr bwMode="auto">
          <a:xfrm>
            <a:off x="457261" y="5517232"/>
            <a:ext cx="4258755" cy="59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>
            <a:spAutoFit/>
          </a:bodyPr>
          <a:lstStyle/>
          <a:p>
            <a:r>
              <a:rPr lang="es-PE" sz="1600" b="1" dirty="0" smtClean="0">
                <a:solidFill>
                  <a:schemeClr val="bg1"/>
                </a:solidFill>
              </a:rPr>
              <a:t>Roque Benavides - Presidente Ejecutivo</a:t>
            </a:r>
          </a:p>
          <a:p>
            <a:r>
              <a:rPr lang="es-PE" sz="1600" dirty="0" smtClean="0">
                <a:solidFill>
                  <a:schemeClr val="bg1"/>
                </a:solidFill>
              </a:rPr>
              <a:t>Compañía de Minas Buenaventura</a:t>
            </a:r>
            <a:endParaRPr lang="es-P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mineriaresponsable.com.ec/wp-content/uploads/2012/09/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952328" cy="13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5436096" y="1223041"/>
            <a:ext cx="2952328" cy="45719"/>
          </a:xfrm>
          <a:prstGeom prst="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white">
          <a:xfrm>
            <a:off x="395536" y="2314822"/>
            <a:ext cx="4536504" cy="56696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8" tIns="52139" rIns="104278" bIns="52139">
            <a:spAutoFit/>
          </a:bodyPr>
          <a:lstStyle/>
          <a:p>
            <a:r>
              <a:rPr lang="es-PE" sz="3000" b="1" dirty="0" smtClean="0">
                <a:solidFill>
                  <a:schemeClr val="bg1"/>
                </a:solidFill>
                <a:latin typeface="Arial Black" pitchFamily="34" charset="0"/>
                <a:cs typeface="Times New Roman" charset="0"/>
              </a:rPr>
              <a:t>Alianza del Pacífico: </a:t>
            </a:r>
            <a:endParaRPr lang="es-PE" sz="3000" b="1" dirty="0">
              <a:solidFill>
                <a:schemeClr val="bg1"/>
              </a:solidFill>
              <a:latin typeface="Arial Black" pitchFamily="34" charset="0"/>
              <a:cs typeface="Times New Roman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white">
          <a:xfrm>
            <a:off x="395536" y="2799903"/>
            <a:ext cx="4536504" cy="41307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78" tIns="52139" rIns="104278" bIns="52139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  <a:cs typeface="Times New Roman" charset="0"/>
              </a:rPr>
              <a:t>Retos y Oportunidades en minería</a:t>
            </a:r>
            <a:endParaRPr lang="es-PE" sz="2000" b="1" dirty="0">
              <a:solidFill>
                <a:schemeClr val="bg1"/>
              </a:solidFill>
              <a:cs typeface="Times New Roman" charset="0"/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5"/>
          <a:srcRect l="2645"/>
          <a:stretch>
            <a:fillRect/>
          </a:stretch>
        </p:blipFill>
        <p:spPr bwMode="auto">
          <a:xfrm>
            <a:off x="5450908" y="2852936"/>
            <a:ext cx="2937516" cy="194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3.bp.blogspot.com/_oD8I0u2afWo/TUxzpXR_UII/AAAAAAAAAZ8/pGjUvfA5VPQ/s1600/Sin%2Bt%25C3%25ADtulo-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8" y="4869160"/>
            <a:ext cx="2937516" cy="14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3</a:t>
            </a:fld>
            <a:endParaRPr lang="es-PE"/>
          </a:p>
        </p:txBody>
      </p:sp>
      <p:sp>
        <p:nvSpPr>
          <p:cNvPr id="28" name="27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29" name="28 Redondear rectángulo de esquina diagonal"/>
          <p:cNvSpPr/>
          <p:nvPr/>
        </p:nvSpPr>
        <p:spPr>
          <a:xfrm>
            <a:off x="24643" y="1196752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3977" y="116632"/>
            <a:ext cx="8983673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 meta: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la l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ibre circulación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de bienes, servicios, capitales y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personas.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Esto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 es fundamental para el aumento de las competencias, en especial la de la industria minera.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040" name="Picture 16" descr="http://elordenmundial.files.wordpress.com/2013/04/alianzapacif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19" y="1412775"/>
            <a:ext cx="7537905" cy="53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119361" y="6165304"/>
            <a:ext cx="39719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 smtClean="0">
                <a:latin typeface="+mn-lt"/>
              </a:rPr>
              <a:t>Fuente: Wordpress 2013.</a:t>
            </a:r>
            <a:endParaRPr lang="es-E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7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4</a:t>
            </a:fld>
            <a:endParaRPr lang="es-PE" dirty="0"/>
          </a:p>
        </p:txBody>
      </p:sp>
      <p:pic>
        <p:nvPicPr>
          <p:cNvPr id="2050" name="Picture 2" descr="http://gestion2.e3.pe/ima/0/0/0/2/6/2649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8786"/>
            <a:ext cx="6984776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24643" y="1196752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977" y="116632"/>
            <a:ext cx="8983673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Inversión proyectada y en cartera total sectores: </a:t>
            </a:r>
            <a:b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</a:b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Periodo 2013 – 2016.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1032123" y="6212036"/>
            <a:ext cx="39719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 smtClean="0">
                <a:latin typeface="+mn-lt"/>
              </a:rPr>
              <a:t>Fuente: Diario Gestión - Perú.</a:t>
            </a:r>
            <a:endParaRPr lang="es-ES" sz="1000" dirty="0">
              <a:latin typeface="+mn-lt"/>
            </a:endParaRPr>
          </a:p>
        </p:txBody>
      </p:sp>
      <p:sp>
        <p:nvSpPr>
          <p:cNvPr id="10" name="Text Box 218"/>
          <p:cNvSpPr txBox="1">
            <a:spLocks noChangeArrowheads="1"/>
          </p:cNvSpPr>
          <p:nvPr/>
        </p:nvSpPr>
        <p:spPr bwMode="auto">
          <a:xfrm>
            <a:off x="3059832" y="2996711"/>
            <a:ext cx="579694" cy="2160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000" dirty="0" smtClean="0"/>
              <a:t>24.68%</a:t>
            </a:r>
            <a:endParaRPr lang="es-PE" sz="1000" dirty="0"/>
          </a:p>
        </p:txBody>
      </p:sp>
      <p:sp>
        <p:nvSpPr>
          <p:cNvPr id="11" name="Text Box 218"/>
          <p:cNvSpPr txBox="1">
            <a:spLocks noChangeArrowheads="1"/>
          </p:cNvSpPr>
          <p:nvPr/>
        </p:nvSpPr>
        <p:spPr bwMode="auto">
          <a:xfrm>
            <a:off x="4355976" y="2996952"/>
            <a:ext cx="579694" cy="2160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000" dirty="0" smtClean="0"/>
              <a:t>75.32%</a:t>
            </a:r>
            <a:endParaRPr lang="es-PE" sz="1000" dirty="0"/>
          </a:p>
        </p:txBody>
      </p:sp>
      <p:sp>
        <p:nvSpPr>
          <p:cNvPr id="12" name="Text Box 218"/>
          <p:cNvSpPr txBox="1">
            <a:spLocks noChangeArrowheads="1"/>
          </p:cNvSpPr>
          <p:nvPr/>
        </p:nvSpPr>
        <p:spPr bwMode="auto">
          <a:xfrm>
            <a:off x="1545481" y="5013176"/>
            <a:ext cx="579694" cy="2160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000" dirty="0" smtClean="0"/>
              <a:t>22.36%</a:t>
            </a:r>
            <a:endParaRPr lang="es-PE" sz="1000" dirty="0"/>
          </a:p>
        </p:txBody>
      </p:sp>
      <p:sp>
        <p:nvSpPr>
          <p:cNvPr id="13" name="Text Box 218"/>
          <p:cNvSpPr txBox="1">
            <a:spLocks noChangeArrowheads="1"/>
          </p:cNvSpPr>
          <p:nvPr/>
        </p:nvSpPr>
        <p:spPr bwMode="auto">
          <a:xfrm>
            <a:off x="2155038" y="5013176"/>
            <a:ext cx="579694" cy="2160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000" dirty="0" smtClean="0"/>
              <a:t>77.64%</a:t>
            </a:r>
            <a:endParaRPr lang="es-PE" sz="1000" dirty="0"/>
          </a:p>
        </p:txBody>
      </p:sp>
      <p:sp>
        <p:nvSpPr>
          <p:cNvPr id="14" name="Text Box 218"/>
          <p:cNvSpPr txBox="1">
            <a:spLocks noChangeArrowheads="1"/>
          </p:cNvSpPr>
          <p:nvPr/>
        </p:nvSpPr>
        <p:spPr bwMode="auto">
          <a:xfrm>
            <a:off x="3375608" y="5039052"/>
            <a:ext cx="579694" cy="2160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000" dirty="0" smtClean="0"/>
              <a:t>18.07%</a:t>
            </a:r>
            <a:endParaRPr lang="es-PE" sz="1000" dirty="0"/>
          </a:p>
        </p:txBody>
      </p:sp>
      <p:sp>
        <p:nvSpPr>
          <p:cNvPr id="15" name="Text Box 218"/>
          <p:cNvSpPr txBox="1">
            <a:spLocks noChangeArrowheads="1"/>
          </p:cNvSpPr>
          <p:nvPr/>
        </p:nvSpPr>
        <p:spPr bwMode="auto">
          <a:xfrm>
            <a:off x="4049819" y="5039052"/>
            <a:ext cx="579694" cy="2160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000" dirty="0" smtClean="0"/>
              <a:t>81.93%</a:t>
            </a:r>
            <a:endParaRPr lang="es-PE" sz="1000" dirty="0"/>
          </a:p>
        </p:txBody>
      </p:sp>
      <p:sp>
        <p:nvSpPr>
          <p:cNvPr id="16" name="Text Box 218"/>
          <p:cNvSpPr txBox="1">
            <a:spLocks noChangeArrowheads="1"/>
          </p:cNvSpPr>
          <p:nvPr/>
        </p:nvSpPr>
        <p:spPr bwMode="auto">
          <a:xfrm>
            <a:off x="5295442" y="5554665"/>
            <a:ext cx="579694" cy="2160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000" dirty="0" smtClean="0"/>
              <a:t>10.63%</a:t>
            </a:r>
            <a:endParaRPr lang="es-PE" sz="1000" dirty="0"/>
          </a:p>
        </p:txBody>
      </p:sp>
      <p:sp>
        <p:nvSpPr>
          <p:cNvPr id="17" name="Text Box 218"/>
          <p:cNvSpPr txBox="1">
            <a:spLocks noChangeArrowheads="1"/>
          </p:cNvSpPr>
          <p:nvPr/>
        </p:nvSpPr>
        <p:spPr bwMode="auto">
          <a:xfrm>
            <a:off x="5868144" y="5338540"/>
            <a:ext cx="579694" cy="2160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000" dirty="0" smtClean="0"/>
              <a:t>82.38%</a:t>
            </a:r>
            <a:endParaRPr lang="es-PE" sz="1000" dirty="0"/>
          </a:p>
        </p:txBody>
      </p:sp>
      <p:sp>
        <p:nvSpPr>
          <p:cNvPr id="18" name="Text Box 218"/>
          <p:cNvSpPr txBox="1">
            <a:spLocks noChangeArrowheads="1"/>
          </p:cNvSpPr>
          <p:nvPr/>
        </p:nvSpPr>
        <p:spPr bwMode="auto">
          <a:xfrm>
            <a:off x="6447838" y="5565388"/>
            <a:ext cx="579694" cy="2160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000" dirty="0" smtClean="0"/>
              <a:t>6.99%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30061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5</a:t>
            </a:fld>
            <a:endParaRPr lang="es-PE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405391" y="1674788"/>
            <a:ext cx="8188203" cy="432048"/>
          </a:xfrm>
          <a:prstGeom prst="round2Diag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sz="2000" b="1" dirty="0" smtClean="0">
                <a:solidFill>
                  <a:schemeClr val="bg1"/>
                </a:solidFill>
              </a:rPr>
              <a:t>Cifras del sector minero en los países de la Alianza del Pacífico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Text Box 218"/>
          <p:cNvSpPr txBox="1">
            <a:spLocks noChangeArrowheads="1"/>
          </p:cNvSpPr>
          <p:nvPr/>
        </p:nvSpPr>
        <p:spPr bwMode="auto">
          <a:xfrm>
            <a:off x="395536" y="2827660"/>
            <a:ext cx="2376264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just">
              <a:defRPr/>
            </a:pPr>
            <a:r>
              <a:rPr lang="es-PE" sz="1500" b="1" dirty="0" smtClean="0"/>
              <a:t>% PBI Global</a:t>
            </a:r>
            <a:endParaRPr lang="es-PE" sz="1500" dirty="0"/>
          </a:p>
        </p:txBody>
      </p:sp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323528" y="5347940"/>
            <a:ext cx="39719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>
                <a:latin typeface="+mn-lt"/>
              </a:rPr>
              <a:t>Fuente: </a:t>
            </a:r>
            <a:r>
              <a:rPr lang="es-PE" sz="1000" dirty="0" smtClean="0">
                <a:latin typeface="+mn-lt"/>
              </a:rPr>
              <a:t>Organismo Latinoamericano de Minería. Elaboración Propia</a:t>
            </a:r>
            <a:endParaRPr lang="es-ES" sz="1000" dirty="0">
              <a:latin typeface="+mn-lt"/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2843809" y="2323604"/>
            <a:ext cx="1296144" cy="432048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Perú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1" name="Text Box 218"/>
          <p:cNvSpPr txBox="1">
            <a:spLocks noChangeArrowheads="1"/>
          </p:cNvSpPr>
          <p:nvPr/>
        </p:nvSpPr>
        <p:spPr bwMode="auto">
          <a:xfrm>
            <a:off x="2843807" y="2827660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14.5%</a:t>
            </a:r>
            <a:endParaRPr lang="es-PE" sz="1500" b="1" dirty="0"/>
          </a:p>
        </p:txBody>
      </p:sp>
      <p:sp>
        <p:nvSpPr>
          <p:cNvPr id="14" name="Text Box 218"/>
          <p:cNvSpPr txBox="1">
            <a:spLocks noChangeArrowheads="1"/>
          </p:cNvSpPr>
          <p:nvPr/>
        </p:nvSpPr>
        <p:spPr bwMode="auto">
          <a:xfrm>
            <a:off x="395536" y="3331716"/>
            <a:ext cx="2376264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just">
              <a:defRPr/>
            </a:pPr>
            <a:r>
              <a:rPr lang="es-PE" sz="1500" b="1" dirty="0" smtClean="0"/>
              <a:t>% IR 3era Categoría </a:t>
            </a:r>
            <a:endParaRPr lang="es-PE" sz="1500" dirty="0"/>
          </a:p>
        </p:txBody>
      </p:sp>
      <p:sp>
        <p:nvSpPr>
          <p:cNvPr id="15" name="Text Box 218"/>
          <p:cNvSpPr txBox="1">
            <a:spLocks noChangeArrowheads="1"/>
          </p:cNvSpPr>
          <p:nvPr/>
        </p:nvSpPr>
        <p:spPr bwMode="auto">
          <a:xfrm>
            <a:off x="395536" y="3835772"/>
            <a:ext cx="2376264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just">
              <a:defRPr/>
            </a:pPr>
            <a:r>
              <a:rPr lang="es-PE" sz="1500" b="1" dirty="0" smtClean="0"/>
              <a:t>% Exportaciones</a:t>
            </a:r>
            <a:endParaRPr lang="es-PE" sz="1500" b="1" dirty="0"/>
          </a:p>
        </p:txBody>
      </p:sp>
      <p:sp>
        <p:nvSpPr>
          <p:cNvPr id="19" name="Text Box 218"/>
          <p:cNvSpPr txBox="1">
            <a:spLocks noChangeArrowheads="1"/>
          </p:cNvSpPr>
          <p:nvPr/>
        </p:nvSpPr>
        <p:spPr bwMode="auto">
          <a:xfrm>
            <a:off x="395536" y="4339828"/>
            <a:ext cx="2376264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just">
              <a:defRPr/>
            </a:pPr>
            <a:r>
              <a:rPr lang="es-PE" sz="1500" b="1" dirty="0" smtClean="0"/>
              <a:t>% Inversión Mundial Explor.</a:t>
            </a:r>
            <a:endParaRPr lang="es-PE" sz="1500" b="1" dirty="0"/>
          </a:p>
        </p:txBody>
      </p:sp>
      <p:sp>
        <p:nvSpPr>
          <p:cNvPr id="30" name="29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30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315196" y="2323604"/>
            <a:ext cx="1296144" cy="432048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Chile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3" name="32 Redondear rectángulo de esquina diagonal"/>
          <p:cNvSpPr/>
          <p:nvPr/>
        </p:nvSpPr>
        <p:spPr>
          <a:xfrm>
            <a:off x="5796136" y="2323604"/>
            <a:ext cx="1296144" cy="432048"/>
          </a:xfrm>
          <a:prstGeom prst="round2Diag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Colombia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4" name="33 Redondear rectángulo de esquina diagonal"/>
          <p:cNvSpPr/>
          <p:nvPr/>
        </p:nvSpPr>
        <p:spPr>
          <a:xfrm>
            <a:off x="7297450" y="2323604"/>
            <a:ext cx="1296144" cy="432048"/>
          </a:xfrm>
          <a:prstGeom prst="round2DiagRect">
            <a:avLst/>
          </a:prstGeom>
          <a:solidFill>
            <a:srgbClr val="668F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México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5" name="Text Box 218"/>
          <p:cNvSpPr txBox="1">
            <a:spLocks noChangeArrowheads="1"/>
          </p:cNvSpPr>
          <p:nvPr/>
        </p:nvSpPr>
        <p:spPr bwMode="auto">
          <a:xfrm>
            <a:off x="4315193" y="2827660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15.5%</a:t>
            </a:r>
            <a:endParaRPr lang="es-PE" sz="1500" b="1" dirty="0"/>
          </a:p>
        </p:txBody>
      </p:sp>
      <p:sp>
        <p:nvSpPr>
          <p:cNvPr id="36" name="Text Box 218"/>
          <p:cNvSpPr txBox="1">
            <a:spLocks noChangeArrowheads="1"/>
          </p:cNvSpPr>
          <p:nvPr/>
        </p:nvSpPr>
        <p:spPr bwMode="auto">
          <a:xfrm>
            <a:off x="5796136" y="2827660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1.5%</a:t>
            </a:r>
            <a:endParaRPr lang="es-PE" sz="1500" b="1" dirty="0"/>
          </a:p>
        </p:txBody>
      </p:sp>
      <p:sp>
        <p:nvSpPr>
          <p:cNvPr id="37" name="Text Box 218"/>
          <p:cNvSpPr txBox="1">
            <a:spLocks noChangeArrowheads="1"/>
          </p:cNvSpPr>
          <p:nvPr/>
        </p:nvSpPr>
        <p:spPr bwMode="auto">
          <a:xfrm>
            <a:off x="7297451" y="2827660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2%</a:t>
            </a:r>
            <a:endParaRPr lang="es-PE" sz="1500" b="1" dirty="0"/>
          </a:p>
        </p:txBody>
      </p:sp>
      <p:sp>
        <p:nvSpPr>
          <p:cNvPr id="38" name="Text Box 218"/>
          <p:cNvSpPr txBox="1">
            <a:spLocks noChangeArrowheads="1"/>
          </p:cNvSpPr>
          <p:nvPr/>
        </p:nvSpPr>
        <p:spPr bwMode="auto">
          <a:xfrm>
            <a:off x="2843806" y="3331716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35%</a:t>
            </a:r>
            <a:endParaRPr lang="es-PE" sz="1500" b="1" dirty="0"/>
          </a:p>
        </p:txBody>
      </p:sp>
      <p:sp>
        <p:nvSpPr>
          <p:cNvPr id="39" name="Text Box 218"/>
          <p:cNvSpPr txBox="1">
            <a:spLocks noChangeArrowheads="1"/>
          </p:cNvSpPr>
          <p:nvPr/>
        </p:nvSpPr>
        <p:spPr bwMode="auto">
          <a:xfrm>
            <a:off x="4315192" y="3331716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25%</a:t>
            </a:r>
            <a:endParaRPr lang="es-PE" sz="1500" b="1" dirty="0"/>
          </a:p>
        </p:txBody>
      </p:sp>
      <p:sp>
        <p:nvSpPr>
          <p:cNvPr id="40" name="Text Box 218"/>
          <p:cNvSpPr txBox="1">
            <a:spLocks noChangeArrowheads="1"/>
          </p:cNvSpPr>
          <p:nvPr/>
        </p:nvSpPr>
        <p:spPr bwMode="auto">
          <a:xfrm>
            <a:off x="5796135" y="3331716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N/A</a:t>
            </a:r>
            <a:endParaRPr lang="es-PE" sz="1500" b="1" dirty="0"/>
          </a:p>
        </p:txBody>
      </p:sp>
      <p:sp>
        <p:nvSpPr>
          <p:cNvPr id="41" name="Text Box 218"/>
          <p:cNvSpPr txBox="1">
            <a:spLocks noChangeArrowheads="1"/>
          </p:cNvSpPr>
          <p:nvPr/>
        </p:nvSpPr>
        <p:spPr bwMode="auto">
          <a:xfrm>
            <a:off x="7297450" y="3331716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N/A</a:t>
            </a:r>
            <a:endParaRPr lang="es-PE" sz="1500" b="1" dirty="0"/>
          </a:p>
        </p:txBody>
      </p:sp>
      <p:sp>
        <p:nvSpPr>
          <p:cNvPr id="42" name="Text Box 218"/>
          <p:cNvSpPr txBox="1">
            <a:spLocks noChangeArrowheads="1"/>
          </p:cNvSpPr>
          <p:nvPr/>
        </p:nvSpPr>
        <p:spPr bwMode="auto">
          <a:xfrm>
            <a:off x="2843809" y="3835772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62.3%</a:t>
            </a:r>
            <a:endParaRPr lang="es-PE" sz="1500" b="1" dirty="0"/>
          </a:p>
        </p:txBody>
      </p:sp>
      <p:sp>
        <p:nvSpPr>
          <p:cNvPr id="43" name="Text Box 218"/>
          <p:cNvSpPr txBox="1">
            <a:spLocks noChangeArrowheads="1"/>
          </p:cNvSpPr>
          <p:nvPr/>
        </p:nvSpPr>
        <p:spPr bwMode="auto">
          <a:xfrm>
            <a:off x="4315195" y="3835772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59%</a:t>
            </a:r>
            <a:endParaRPr lang="es-PE" sz="1500" b="1" dirty="0"/>
          </a:p>
        </p:txBody>
      </p:sp>
      <p:sp>
        <p:nvSpPr>
          <p:cNvPr id="44" name="Text Box 218"/>
          <p:cNvSpPr txBox="1">
            <a:spLocks noChangeArrowheads="1"/>
          </p:cNvSpPr>
          <p:nvPr/>
        </p:nvSpPr>
        <p:spPr bwMode="auto">
          <a:xfrm>
            <a:off x="5796138" y="3835772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23%</a:t>
            </a:r>
            <a:endParaRPr lang="es-PE" sz="1500" b="1" dirty="0"/>
          </a:p>
        </p:txBody>
      </p:sp>
      <p:sp>
        <p:nvSpPr>
          <p:cNvPr id="45" name="Text Box 218"/>
          <p:cNvSpPr txBox="1">
            <a:spLocks noChangeArrowheads="1"/>
          </p:cNvSpPr>
          <p:nvPr/>
        </p:nvSpPr>
        <p:spPr bwMode="auto">
          <a:xfrm>
            <a:off x="7297453" y="3835772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N/A</a:t>
            </a:r>
            <a:endParaRPr lang="es-PE" sz="1500" b="1" dirty="0"/>
          </a:p>
        </p:txBody>
      </p:sp>
      <p:sp>
        <p:nvSpPr>
          <p:cNvPr id="46" name="Text Box 218"/>
          <p:cNvSpPr txBox="1">
            <a:spLocks noChangeArrowheads="1"/>
          </p:cNvSpPr>
          <p:nvPr/>
        </p:nvSpPr>
        <p:spPr bwMode="auto">
          <a:xfrm>
            <a:off x="2843808" y="4339828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5%</a:t>
            </a:r>
            <a:endParaRPr lang="es-PE" sz="1500" b="1" dirty="0"/>
          </a:p>
        </p:txBody>
      </p:sp>
      <p:sp>
        <p:nvSpPr>
          <p:cNvPr id="47" name="Text Box 218"/>
          <p:cNvSpPr txBox="1">
            <a:spLocks noChangeArrowheads="1"/>
          </p:cNvSpPr>
          <p:nvPr/>
        </p:nvSpPr>
        <p:spPr bwMode="auto">
          <a:xfrm>
            <a:off x="4315194" y="4339828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5%</a:t>
            </a:r>
            <a:endParaRPr lang="es-PE" sz="1500" b="1" dirty="0"/>
          </a:p>
        </p:txBody>
      </p:sp>
      <p:sp>
        <p:nvSpPr>
          <p:cNvPr id="48" name="Text Box 218"/>
          <p:cNvSpPr txBox="1">
            <a:spLocks noChangeArrowheads="1"/>
          </p:cNvSpPr>
          <p:nvPr/>
        </p:nvSpPr>
        <p:spPr bwMode="auto">
          <a:xfrm>
            <a:off x="5796137" y="4339828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2%</a:t>
            </a:r>
            <a:endParaRPr lang="es-PE" sz="1500" b="1" dirty="0"/>
          </a:p>
        </p:txBody>
      </p:sp>
      <p:sp>
        <p:nvSpPr>
          <p:cNvPr id="49" name="Text Box 218"/>
          <p:cNvSpPr txBox="1">
            <a:spLocks noChangeArrowheads="1"/>
          </p:cNvSpPr>
          <p:nvPr/>
        </p:nvSpPr>
        <p:spPr bwMode="auto">
          <a:xfrm>
            <a:off x="7297452" y="4339828"/>
            <a:ext cx="1296145" cy="4320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b="1" dirty="0" smtClean="0"/>
              <a:t>6%</a:t>
            </a:r>
            <a:endParaRPr lang="es-PE" sz="1500" b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13977" y="44624"/>
            <a:ext cx="8983673" cy="10572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 minería en el Perú: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Representa el 14.5% del PBI nacional, pero responde al 35% del impuesto a la renta.</a:t>
            </a:r>
          </a:p>
        </p:txBody>
      </p:sp>
    </p:spTree>
    <p:extLst>
      <p:ext uri="{BB962C8B-B14F-4D97-AF65-F5344CB8AC3E}">
        <p14:creationId xmlns:p14="http://schemas.microsoft.com/office/powerpoint/2010/main" val="3761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6</a:t>
            </a:fld>
            <a:endParaRPr lang="es-PE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43818"/>
              </p:ext>
            </p:extLst>
          </p:nvPr>
        </p:nvGraphicFramePr>
        <p:xfrm>
          <a:off x="1259632" y="1412783"/>
          <a:ext cx="6624736" cy="4896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784"/>
                <a:gridCol w="1822656"/>
                <a:gridCol w="1623304"/>
                <a:gridCol w="1366992"/>
              </a:tblGrid>
              <a:tr h="37665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Inversión en proyectos mineros</a:t>
                      </a:r>
                      <a:r>
                        <a:rPr lang="es-PE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en cartera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01325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P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Inversión</a:t>
                      </a:r>
                      <a:endParaRPr lang="es-PE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Participación</a:t>
                      </a:r>
                      <a:endParaRPr lang="es-PE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solidFill>
                            <a:schemeClr val="bg1"/>
                          </a:solidFill>
                          <a:effectLst/>
                        </a:rPr>
                        <a:t>Ranking</a:t>
                      </a:r>
                      <a:endParaRPr lang="es-PE" sz="16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</a:tr>
              <a:tr h="3013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(US$ </a:t>
                      </a:r>
                      <a:r>
                        <a:rPr lang="es-PE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Billion</a:t>
                      </a:r>
                      <a:r>
                        <a:rPr lang="es-P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PE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PE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Porcentaje</a:t>
                      </a:r>
                      <a:r>
                        <a:rPr lang="es-P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PE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s-PE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Australia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105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14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 err="1">
                          <a:effectLst/>
                        </a:rPr>
                        <a:t>Canada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104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14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Chile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 err="1">
                          <a:effectLst/>
                        </a:rPr>
                        <a:t>Brazil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52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7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4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 err="1">
                          <a:effectLst/>
                        </a:rPr>
                        <a:t>Russia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48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7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5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</a:t>
                      </a:r>
                      <a:endParaRPr lang="es-PE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United</a:t>
                      </a:r>
                      <a:r>
                        <a:rPr lang="es-PE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States</a:t>
                      </a:r>
                      <a:endParaRPr lang="es-P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Colombia</a:t>
                      </a:r>
                      <a:endParaRPr lang="es-PE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s-PE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PE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PE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PE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South </a:t>
                      </a:r>
                      <a:r>
                        <a:rPr lang="es-PE" sz="1600" u="none" strike="noStrike" dirty="0" err="1">
                          <a:effectLst/>
                        </a:rPr>
                        <a:t>Africa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23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3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8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Guinea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16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2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10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 err="1">
                          <a:effectLst/>
                        </a:rPr>
                        <a:t>Philippines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15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2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>
                          <a:effectLst/>
                        </a:rPr>
                        <a:t>9</a:t>
                      </a:r>
                      <a:endParaRPr lang="es-P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México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 smtClean="0">
                          <a:effectLst/>
                        </a:rPr>
                        <a:t>Otros</a:t>
                      </a:r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 smtClean="0">
                          <a:effectLst/>
                        </a:rPr>
                        <a:t>229</a:t>
                      </a:r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 smtClean="0">
                          <a:effectLst/>
                        </a:rPr>
                        <a:t>29</a:t>
                      </a:r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u="none" strike="noStrike" dirty="0">
                          <a:effectLst/>
                        </a:rPr>
                        <a:t>-</a:t>
                      </a:r>
                      <a:endParaRPr lang="es-P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24643" y="1196752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977" y="116632"/>
            <a:ext cx="8983673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Inversión en proyectos mineros en cartera: </a:t>
            </a:r>
            <a:b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</a:b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Expansión, construcción, factibilidad,  desarrollo, exploraciones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339343" y="6453336"/>
            <a:ext cx="4320480" cy="2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>
                <a:latin typeface="+mn-lt"/>
              </a:rPr>
              <a:t>Fuente: </a:t>
            </a:r>
            <a:r>
              <a:rPr lang="en-US" sz="1000" dirty="0">
                <a:latin typeface="+mn-lt"/>
              </a:rPr>
              <a:t>E&amp;MJ's Annual Survey of Global Mining Investment</a:t>
            </a:r>
            <a:r>
              <a:rPr lang="es-PE" sz="1000" dirty="0" smtClean="0">
                <a:latin typeface="+mn-lt"/>
              </a:rPr>
              <a:t>. Elaboración Propia</a:t>
            </a:r>
            <a:endParaRPr lang="es-E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6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7</a:t>
            </a:fld>
            <a:endParaRPr lang="es-PE"/>
          </a:p>
        </p:txBody>
      </p:sp>
      <p:sp>
        <p:nvSpPr>
          <p:cNvPr id="5" name="Rectangl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87624" y="1554203"/>
            <a:ext cx="6840760" cy="365745"/>
          </a:xfrm>
          <a:prstGeom prst="rect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PE" b="1" dirty="0" smtClean="0">
                <a:solidFill>
                  <a:schemeClr val="bg1"/>
                </a:solidFill>
                <a:latin typeface="Calibri" pitchFamily="34" charset="0"/>
              </a:rPr>
              <a:t>Beneficios a la minería</a:t>
            </a:r>
            <a:endParaRPr lang="es-PE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218"/>
          <p:cNvSpPr txBox="1">
            <a:spLocks noChangeArrowheads="1"/>
          </p:cNvSpPr>
          <p:nvPr/>
        </p:nvSpPr>
        <p:spPr bwMode="auto">
          <a:xfrm>
            <a:off x="1187624" y="2130268"/>
            <a:ext cx="6840760" cy="28109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t"/>
          <a:lstStyle/>
          <a:p>
            <a:pPr>
              <a:defRPr/>
            </a:pPr>
            <a:r>
              <a:rPr lang="es-PE" sz="1200" dirty="0" smtClean="0"/>
              <a:t>1. Reducción de los costos de insumos, equipos y maquinaria.</a:t>
            </a:r>
          </a:p>
          <a:p>
            <a:pPr>
              <a:defRPr/>
            </a:pPr>
            <a:endParaRPr lang="es-PE" sz="1200" dirty="0"/>
          </a:p>
          <a:p>
            <a:pPr>
              <a:defRPr/>
            </a:pPr>
            <a:r>
              <a:rPr lang="es-PE" sz="1200" dirty="0" smtClean="0"/>
              <a:t>2. Incremento del empleo formal. </a:t>
            </a:r>
          </a:p>
          <a:p>
            <a:pPr>
              <a:defRPr/>
            </a:pPr>
            <a:endParaRPr lang="es-PE" sz="1200" dirty="0"/>
          </a:p>
          <a:p>
            <a:pPr>
              <a:defRPr/>
            </a:pPr>
            <a:r>
              <a:rPr lang="es-PE" sz="1200" dirty="0" smtClean="0"/>
              <a:t>3. Mayor celeridad en la contratación de personal capacitado.</a:t>
            </a:r>
          </a:p>
          <a:p>
            <a:pPr>
              <a:defRPr/>
            </a:pPr>
            <a:endParaRPr lang="es-PE" sz="1200" dirty="0"/>
          </a:p>
          <a:p>
            <a:pPr>
              <a:defRPr/>
            </a:pPr>
            <a:r>
              <a:rPr lang="es-PE" sz="1200" dirty="0" smtClean="0"/>
              <a:t>4. Menores trámites comerciales y costos tributarios.</a:t>
            </a:r>
          </a:p>
          <a:p>
            <a:pPr>
              <a:defRPr/>
            </a:pPr>
            <a:endParaRPr lang="es-PE" sz="1200" dirty="0"/>
          </a:p>
          <a:p>
            <a:pPr>
              <a:defRPr/>
            </a:pPr>
            <a:r>
              <a:rPr lang="es-PE" sz="1200" dirty="0" smtClean="0"/>
              <a:t>5. Promoción del intercambio de conocimientos, experiencias y nuevas tecnologías en los países miembros.</a:t>
            </a:r>
          </a:p>
          <a:p>
            <a:pPr>
              <a:defRPr/>
            </a:pPr>
            <a:endParaRPr lang="es-PE" sz="1200" dirty="0" smtClean="0"/>
          </a:p>
          <a:p>
            <a:pPr>
              <a:defRPr/>
            </a:pPr>
            <a:r>
              <a:rPr lang="es-PE" sz="1200" dirty="0" smtClean="0"/>
              <a:t>6. Aprovechamiento de los avances de algún estado en materia social, ambiental, gestión de propiedades, etc. por lo demás países socios. </a:t>
            </a:r>
            <a:endParaRPr lang="es-PE" sz="1200" dirty="0"/>
          </a:p>
          <a:p>
            <a:pPr>
              <a:defRPr/>
            </a:pPr>
            <a:endParaRPr lang="es-PE" sz="1200" dirty="0" smtClean="0"/>
          </a:p>
          <a:p>
            <a:pPr>
              <a:defRPr/>
            </a:pPr>
            <a:r>
              <a:rPr lang="es-PE" sz="1200" dirty="0"/>
              <a:t>7</a:t>
            </a:r>
            <a:r>
              <a:rPr lang="es-PE" sz="1200" dirty="0" smtClean="0"/>
              <a:t>. Alineamiento del </a:t>
            </a:r>
            <a:r>
              <a:rPr lang="es-PE" sz="1200" dirty="0"/>
              <a:t>marco </a:t>
            </a:r>
            <a:r>
              <a:rPr lang="es-PE" sz="1200" dirty="0" smtClean="0"/>
              <a:t>jurídico que regula la minería en la región.</a:t>
            </a: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24643" y="1196752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3977" y="116632"/>
            <a:ext cx="8983673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Múltiples beneficios: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Económicos, sociales, políticos, culturales, educación, salud y medio ambientales.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1" name="Picture 2" descr="http://i2.esmas.com/2013/01/27/473301/alianza-del-pacifico-619x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05962"/>
            <a:ext cx="1884288" cy="10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ayempleo.com/blog/wp-content/uploads/2012/08/la-mineria-se-incrementa-si-hayempleo.com-hay-trabajo-mine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90" y="5105963"/>
            <a:ext cx="2736304" cy="10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3.bp.blogspot.com/_oD8I0u2afWo/TUxzpXR_UII/AAAAAAAAAZ8/pGjUvfA5VPQ/s1600/Sin%2Bt%25C3%25ADtulo-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73" y="5105962"/>
            <a:ext cx="2142312" cy="10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8</a:t>
            </a:fld>
            <a:endParaRPr lang="es-PE"/>
          </a:p>
        </p:txBody>
      </p:sp>
      <p:cxnSp>
        <p:nvCxnSpPr>
          <p:cNvPr id="5" name="6 Conector recto"/>
          <p:cNvCxnSpPr>
            <a:cxnSpLocks noChangeShapeType="1"/>
          </p:cNvCxnSpPr>
          <p:nvPr/>
        </p:nvCxnSpPr>
        <p:spPr bwMode="auto">
          <a:xfrm>
            <a:off x="685800" y="4500563"/>
            <a:ext cx="8458200" cy="0"/>
          </a:xfrm>
          <a:prstGeom prst="line">
            <a:avLst/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7 Conector recto"/>
          <p:cNvCxnSpPr>
            <a:cxnSpLocks noChangeShapeType="1"/>
          </p:cNvCxnSpPr>
          <p:nvPr/>
        </p:nvCxnSpPr>
        <p:spPr bwMode="auto">
          <a:xfrm>
            <a:off x="6257925" y="4643438"/>
            <a:ext cx="2886075" cy="0"/>
          </a:xfrm>
          <a:prstGeom prst="lin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8033" y="2996952"/>
            <a:ext cx="8525967" cy="985252"/>
          </a:xfrm>
          <a:ln>
            <a:noFill/>
          </a:ln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latin typeface="Arial Black" pitchFamily="34" charset="0"/>
                <a:cs typeface="Arial" charset="0"/>
              </a:rPr>
              <a:t>Cuáles son los principales retos que enfrenta cada país miembro para llegar al desarrollo? Son los retos iguales para cada estado?</a:t>
            </a:r>
            <a:endParaRPr lang="es-PE" sz="1800" dirty="0"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2395-5D6B-4D48-984B-FA5AD641C85A}" type="slidenum">
              <a:rPr lang="es-PE" smtClean="0"/>
              <a:t>9</a:t>
            </a:fld>
            <a:endParaRPr lang="es-PE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24643" y="1268760"/>
            <a:ext cx="9073008" cy="45719"/>
          </a:xfrm>
          <a:prstGeom prst="round2DiagRect">
            <a:avLst/>
          </a:prstGeom>
          <a:solidFill>
            <a:srgbClr val="004200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35496" y="15039"/>
            <a:ext cx="9073008" cy="1086845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107504" y="6355333"/>
            <a:ext cx="2448272" cy="2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8" tIns="43639" rIns="87278" bIns="43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1000" dirty="0" smtClean="0">
                <a:latin typeface="+mn-lt"/>
              </a:rPr>
              <a:t>Fuente: The Heritage Foundation 2013</a:t>
            </a:r>
            <a:endParaRPr lang="es-ES" sz="10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3977" y="116632"/>
            <a:ext cx="8983673" cy="985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PE" sz="1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Libertad económica 2013: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Colombia es el país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latinoamericano que más avance a tenido en el índice durante </a:t>
            </a:r>
            <a:r>
              <a:rPr lang="es-PE" sz="18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los últimos 5 años </a:t>
            </a:r>
            <a:r>
              <a:rPr lang="es-PE" sz="1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. </a:t>
            </a:r>
            <a:endParaRPr lang="es-PE" sz="1800" dirty="0">
              <a:solidFill>
                <a:schemeClr val="bg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r="69620" b="61350"/>
          <a:stretch/>
        </p:blipFill>
        <p:spPr bwMode="auto">
          <a:xfrm>
            <a:off x="251520" y="2170872"/>
            <a:ext cx="783334" cy="8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1725"/>
            <a:ext cx="4209797" cy="212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0" r="55846" b="61350"/>
          <a:stretch/>
        </p:blipFill>
        <p:spPr bwMode="auto">
          <a:xfrm>
            <a:off x="251520" y="2962960"/>
            <a:ext cx="751472" cy="8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4" r="41860" b="61350"/>
          <a:stretch/>
        </p:blipFill>
        <p:spPr bwMode="auto">
          <a:xfrm>
            <a:off x="282912" y="3755048"/>
            <a:ext cx="741105" cy="8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3" r="28228" b="56052"/>
          <a:stretch/>
        </p:blipFill>
        <p:spPr bwMode="auto">
          <a:xfrm>
            <a:off x="282912" y="4508729"/>
            <a:ext cx="726612" cy="9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0" t="1" r="13601" b="61980"/>
          <a:stretch/>
        </p:blipFill>
        <p:spPr bwMode="auto">
          <a:xfrm>
            <a:off x="282912" y="5444834"/>
            <a:ext cx="745378" cy="79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Conector recto"/>
          <p:cNvCxnSpPr/>
          <p:nvPr/>
        </p:nvCxnSpPr>
        <p:spPr>
          <a:xfrm>
            <a:off x="1002992" y="2492896"/>
            <a:ext cx="61668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18"/>
          <p:cNvSpPr txBox="1">
            <a:spLocks noChangeArrowheads="1"/>
          </p:cNvSpPr>
          <p:nvPr/>
        </p:nvSpPr>
        <p:spPr bwMode="auto">
          <a:xfrm>
            <a:off x="1656284" y="2315489"/>
            <a:ext cx="395436" cy="3600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dirty="0" smtClean="0"/>
              <a:t>1°</a:t>
            </a:r>
            <a:endParaRPr lang="es-PE" sz="1500" b="1" dirty="0" smtClean="0"/>
          </a:p>
        </p:txBody>
      </p:sp>
      <p:cxnSp>
        <p:nvCxnSpPr>
          <p:cNvPr id="20" name="19 Conector recto"/>
          <p:cNvCxnSpPr/>
          <p:nvPr/>
        </p:nvCxnSpPr>
        <p:spPr>
          <a:xfrm>
            <a:off x="1002992" y="3246367"/>
            <a:ext cx="61668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18"/>
          <p:cNvSpPr txBox="1">
            <a:spLocks noChangeArrowheads="1"/>
          </p:cNvSpPr>
          <p:nvPr/>
        </p:nvSpPr>
        <p:spPr bwMode="auto">
          <a:xfrm>
            <a:off x="1656284" y="3068960"/>
            <a:ext cx="395436" cy="3600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dirty="0" smtClean="0"/>
              <a:t>2°</a:t>
            </a:r>
            <a:endParaRPr lang="es-PE" sz="1500" b="1" dirty="0" smtClean="0"/>
          </a:p>
        </p:txBody>
      </p:sp>
      <p:cxnSp>
        <p:nvCxnSpPr>
          <p:cNvPr id="22" name="21 Conector recto"/>
          <p:cNvCxnSpPr/>
          <p:nvPr/>
        </p:nvCxnSpPr>
        <p:spPr>
          <a:xfrm>
            <a:off x="1002992" y="4038455"/>
            <a:ext cx="61668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18"/>
          <p:cNvSpPr txBox="1">
            <a:spLocks noChangeArrowheads="1"/>
          </p:cNvSpPr>
          <p:nvPr/>
        </p:nvSpPr>
        <p:spPr bwMode="auto">
          <a:xfrm>
            <a:off x="1656284" y="3861048"/>
            <a:ext cx="395436" cy="3600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dirty="0" smtClean="0"/>
              <a:t>3°</a:t>
            </a:r>
            <a:endParaRPr lang="es-PE" sz="1500" b="1" dirty="0" smtClean="0"/>
          </a:p>
        </p:txBody>
      </p:sp>
      <p:cxnSp>
        <p:nvCxnSpPr>
          <p:cNvPr id="24" name="23 Conector recto"/>
          <p:cNvCxnSpPr/>
          <p:nvPr/>
        </p:nvCxnSpPr>
        <p:spPr>
          <a:xfrm>
            <a:off x="1002992" y="4830543"/>
            <a:ext cx="61668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18"/>
          <p:cNvSpPr txBox="1">
            <a:spLocks noChangeArrowheads="1"/>
          </p:cNvSpPr>
          <p:nvPr/>
        </p:nvSpPr>
        <p:spPr bwMode="auto">
          <a:xfrm>
            <a:off x="1656284" y="4653136"/>
            <a:ext cx="395436" cy="3600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dirty="0"/>
              <a:t>4</a:t>
            </a:r>
            <a:r>
              <a:rPr lang="es-PE" sz="1500" dirty="0" smtClean="0"/>
              <a:t>°</a:t>
            </a:r>
            <a:endParaRPr lang="es-PE" sz="1500" b="1" dirty="0" smtClean="0"/>
          </a:p>
        </p:txBody>
      </p:sp>
      <p:cxnSp>
        <p:nvCxnSpPr>
          <p:cNvPr id="26" name="25 Conector recto"/>
          <p:cNvCxnSpPr/>
          <p:nvPr/>
        </p:nvCxnSpPr>
        <p:spPr>
          <a:xfrm>
            <a:off x="971600" y="5766647"/>
            <a:ext cx="61668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18"/>
          <p:cNvSpPr txBox="1">
            <a:spLocks noChangeArrowheads="1"/>
          </p:cNvSpPr>
          <p:nvPr/>
        </p:nvSpPr>
        <p:spPr bwMode="auto">
          <a:xfrm>
            <a:off x="1624892" y="5589240"/>
            <a:ext cx="426828" cy="36004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dirty="0" smtClean="0"/>
              <a:t>5°</a:t>
            </a:r>
            <a:endParaRPr lang="es-PE" sz="1500" b="1" dirty="0" smtClean="0"/>
          </a:p>
        </p:txBody>
      </p:sp>
      <p:sp>
        <p:nvSpPr>
          <p:cNvPr id="28" name="27 Redondear rectángulo de esquina diagonal"/>
          <p:cNvSpPr/>
          <p:nvPr/>
        </p:nvSpPr>
        <p:spPr>
          <a:xfrm>
            <a:off x="24643" y="1412776"/>
            <a:ext cx="4907397" cy="522211"/>
          </a:xfrm>
          <a:prstGeom prst="round2Diag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>
              <a:solidFill>
                <a:schemeClr val="bg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3977" y="1412776"/>
            <a:ext cx="4818063" cy="4926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s-PE" sz="17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Clasificación de los países en el índice</a:t>
            </a:r>
            <a:endParaRPr lang="es-PE" sz="17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3080" name="Picture 8" descr="http://www.valeunperu.pe/uploads/images/2013/06/07/bandera%20peruana%2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96" y="3743233"/>
            <a:ext cx="1055732" cy="5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fondosmil.com/5-safe/Chile-Bander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96" y="2204864"/>
            <a:ext cx="1045029" cy="5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fondosmil.com/5-safe/Bandera-de-Colombi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95" y="2986888"/>
            <a:ext cx="1048053" cy="58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bimg1.mlstatic.com/bandera-de-mexico-fiestas-patrias-16-de-septiembre-au1_MLM-F-3109350982_09201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95" y="4483813"/>
            <a:ext cx="1055733" cy="6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38 Conector recto"/>
          <p:cNvCxnSpPr/>
          <p:nvPr/>
        </p:nvCxnSpPr>
        <p:spPr>
          <a:xfrm>
            <a:off x="3391225" y="2521706"/>
            <a:ext cx="720080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3391225" y="3252119"/>
            <a:ext cx="720080" cy="0"/>
          </a:xfrm>
          <a:prstGeom prst="line">
            <a:avLst/>
          </a:prstGeom>
          <a:ln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3419115" y="4044207"/>
            <a:ext cx="692190" cy="0"/>
          </a:xfrm>
          <a:prstGeom prst="line">
            <a:avLst/>
          </a:prstGeom>
          <a:ln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3419115" y="4769825"/>
            <a:ext cx="700304" cy="0"/>
          </a:xfrm>
          <a:prstGeom prst="line">
            <a:avLst/>
          </a:prstGeom>
          <a:ln>
            <a:solidFill>
              <a:srgbClr val="668F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18"/>
          <p:cNvSpPr txBox="1">
            <a:spLocks noChangeArrowheads="1"/>
          </p:cNvSpPr>
          <p:nvPr/>
        </p:nvSpPr>
        <p:spPr bwMode="auto">
          <a:xfrm>
            <a:off x="4139952" y="2352019"/>
            <a:ext cx="421195" cy="360040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dirty="0" smtClean="0"/>
              <a:t>7°</a:t>
            </a:r>
            <a:endParaRPr lang="es-PE" sz="1500" b="1" dirty="0" smtClean="0"/>
          </a:p>
        </p:txBody>
      </p:sp>
      <p:sp>
        <p:nvSpPr>
          <p:cNvPr id="49" name="Text Box 218"/>
          <p:cNvSpPr txBox="1">
            <a:spLocks noChangeArrowheads="1"/>
          </p:cNvSpPr>
          <p:nvPr/>
        </p:nvSpPr>
        <p:spPr bwMode="auto">
          <a:xfrm>
            <a:off x="4139952" y="3072099"/>
            <a:ext cx="432048" cy="360040"/>
          </a:xfrm>
          <a:prstGeom prst="rect">
            <a:avLst/>
          </a:prstGeom>
          <a:noFill/>
          <a:ln w="12700">
            <a:solidFill>
              <a:srgbClr val="FF9900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dirty="0" smtClean="0"/>
              <a:t>37°</a:t>
            </a:r>
            <a:endParaRPr lang="es-PE" sz="1500" b="1" dirty="0" smtClean="0"/>
          </a:p>
        </p:txBody>
      </p:sp>
      <p:sp>
        <p:nvSpPr>
          <p:cNvPr id="50" name="Text Box 218"/>
          <p:cNvSpPr txBox="1">
            <a:spLocks noChangeArrowheads="1"/>
          </p:cNvSpPr>
          <p:nvPr/>
        </p:nvSpPr>
        <p:spPr bwMode="auto">
          <a:xfrm>
            <a:off x="4139952" y="3864187"/>
            <a:ext cx="432048" cy="360040"/>
          </a:xfrm>
          <a:prstGeom prst="rect">
            <a:avLst/>
          </a:prstGeom>
          <a:noFill/>
          <a:ln w="12700">
            <a:solidFill>
              <a:srgbClr val="CC0000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dirty="0" smtClean="0"/>
              <a:t>44°</a:t>
            </a:r>
            <a:endParaRPr lang="es-PE" sz="1500" b="1" dirty="0" smtClean="0"/>
          </a:p>
        </p:txBody>
      </p:sp>
      <p:sp>
        <p:nvSpPr>
          <p:cNvPr id="51" name="Text Box 218"/>
          <p:cNvSpPr txBox="1">
            <a:spLocks noChangeArrowheads="1"/>
          </p:cNvSpPr>
          <p:nvPr/>
        </p:nvSpPr>
        <p:spPr bwMode="auto">
          <a:xfrm>
            <a:off x="4139952" y="4609853"/>
            <a:ext cx="432048" cy="360040"/>
          </a:xfrm>
          <a:prstGeom prst="rect">
            <a:avLst/>
          </a:prstGeom>
          <a:noFill/>
          <a:ln w="12700">
            <a:solidFill>
              <a:srgbClr val="668F3D"/>
            </a:solidFill>
            <a:prstDash val="sysDash"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s-PE" sz="1500" dirty="0" smtClean="0"/>
              <a:t>50°</a:t>
            </a:r>
            <a:endParaRPr lang="es-PE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2100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1045</Words>
  <Application>Microsoft Office PowerPoint</Application>
  <PresentationFormat>Presentación en pantalla (4:3)</PresentationFormat>
  <Paragraphs>250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La Alianza del Pacífico: Conformada por Chile, Colombia, México y Perú. Es uno de los bloques comerciales más importantes de América Latina, representa el 55% del total de las exportaciones de la región. </vt:lpstr>
      <vt:lpstr>La meta: la libre circulación de bienes, servicios, capitales y personas. Esto es fundamental para el aumento de las competencias, en especial la de la industria minera.</vt:lpstr>
      <vt:lpstr>Inversión proyectada y en cartera total sectores:  Periodo 2013 – 2016.</vt:lpstr>
      <vt:lpstr>Presentación de PowerPoint</vt:lpstr>
      <vt:lpstr>Inversión en proyectos mineros en cartera:  Expansión, construcción, factibilidad,  desarrollo, exploraciones</vt:lpstr>
      <vt:lpstr>Múltiples beneficios: Económicos, sociales, políticos, culturales, educación, salud y medio ambientales.</vt:lpstr>
      <vt:lpstr>Cuáles son los principales retos que enfrenta cada país miembro para llegar al desarrollo? Son los retos iguales para cada estado?</vt:lpstr>
      <vt:lpstr>Presentación de PowerPoint</vt:lpstr>
      <vt:lpstr>Presentación de PowerPoint</vt:lpstr>
      <vt:lpstr>Cuáles son las fortalezas de la Alianza del Pacífico para enfrentar los retos y aprovechar las oportunidades en el sector minero?</vt:lpstr>
      <vt:lpstr>Presentación de PowerPoint</vt:lpstr>
      <vt:lpstr>Presentación de PowerPoint</vt:lpstr>
      <vt:lpstr>Presentación de PowerPoint</vt:lpstr>
      <vt:lpstr>Presentación de PowerPoint</vt:lpstr>
      <vt:lpstr>Alianza del Pacífico: Retos y oportunidades en el sector minero.</vt:lpstr>
      <vt:lpstr>Proyectos detenidos: Algunos ejemplos en la región como Conga, Angostura, Pascua Lama y Las Cardones. </vt:lpstr>
      <vt:lpstr>El compromiso y los esfuerzos de Buenaventura han estado dirigidos en la búsqueda de oportunidades de negocio en los países miembros de la Alianza del Pacífico.</vt:lpstr>
      <vt:lpstr>Buenaventura: Desde hace varios años ha venido enfocando sus esfuerzos en exploraciones en los países de la Alianza del Pacífico.</vt:lpstr>
      <vt:lpstr>Buenaventura: Desde hace varios años ha venido enfocando sus esfuerzos en exploraciones en los países de la Alianza del Pacífico.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Willy Chen</dc:creator>
  <cp:lastModifiedBy>Daniel Dominguez</cp:lastModifiedBy>
  <cp:revision>274</cp:revision>
  <cp:lastPrinted>2013-05-27T17:39:18Z</cp:lastPrinted>
  <dcterms:created xsi:type="dcterms:W3CDTF">2013-05-22T15:00:45Z</dcterms:created>
  <dcterms:modified xsi:type="dcterms:W3CDTF">2013-09-13T20:58:46Z</dcterms:modified>
</cp:coreProperties>
</file>