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86" r:id="rId4"/>
    <p:sldId id="262" r:id="rId5"/>
    <p:sldId id="266" r:id="rId6"/>
    <p:sldId id="267" r:id="rId7"/>
    <p:sldId id="290" r:id="rId8"/>
    <p:sldId id="291" r:id="rId9"/>
    <p:sldId id="292" r:id="rId10"/>
    <p:sldId id="260" r:id="rId11"/>
    <p:sldId id="287" r:id="rId12"/>
    <p:sldId id="288" r:id="rId13"/>
    <p:sldId id="269" r:id="rId14"/>
    <p:sldId id="261" r:id="rId15"/>
    <p:sldId id="289" r:id="rId16"/>
    <p:sldId id="273" r:id="rId17"/>
    <p:sldId id="279" r:id="rId18"/>
    <p:sldId id="280" r:id="rId19"/>
    <p:sldId id="282" r:id="rId2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9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4" autoAdjust="0"/>
    <p:restoredTop sz="90909" autoAdjust="0"/>
  </p:normalViewPr>
  <p:slideViewPr>
    <p:cSldViewPr snapToGrid="0" snapToObjects="1">
      <p:cViewPr varScale="1">
        <p:scale>
          <a:sx n="76" d="100"/>
          <a:sy n="76" d="100"/>
        </p:scale>
        <p:origin x="9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D5DDC-C602-4703-B9A4-2E5CB1589371}" type="datetimeFigureOut">
              <a:rPr lang="es-PE" smtClean="0"/>
              <a:t>24/08/2022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94D2C-E883-42AC-AC7B-D887306BB9F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855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A94D2C-E883-42AC-AC7B-D887306BB9F9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118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E7806-4317-FF48-9FA3-32D2A7342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B5F4D-31E1-6644-ACFC-84F37B2E1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77D9DA-413C-A340-A140-5043EAB1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824478-6C59-3B42-8FA9-FA259F4C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B71E04-5545-1C43-9FED-8E8E48FD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35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AC286-E41D-9A4F-B149-B8EA24B4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F9B69F-D2FA-6D48-BCE4-2505C0B39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257382-27FC-9544-8121-F7588619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24B0DD-85EC-084A-9AEA-22248B0A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754C69-D02E-064D-A016-A031E557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9B9A92-3F6C-3B40-ADF3-71F668179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928036-03E4-F04E-BC7F-69E1978E1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AE0E3B-1F48-F24C-A214-5B675F45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0E76AE-DA1E-C841-AF8B-F7434170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7A73E-9A2C-6C4B-B75A-0319941E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25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CE672A-A129-F345-AFD6-B55A449F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C85561-ED4D-C847-99AA-631DC011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AAE1FF-D664-E042-9D3F-C2771F0AB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5F5189-12CA-CB49-920C-86E67996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36B5-7CEA-5A4C-BF50-9F95EC46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23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2838E-9D6A-DA4E-9D12-209A44E1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62A1E1-4DE3-EB43-B17F-FFC1A452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9D425B-6CD8-F242-9F77-F8E62C16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13035-7B52-5D4C-8E85-083C2FA3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1D0E76-2D94-F748-810D-62FED07C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77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36F08-5689-3949-B32B-2C78EEE2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CC8EBF-EE3E-6E49-B01B-81301D8A5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F8BDEB-135B-F04B-A64A-19D036A78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1377AB-DF3C-C747-8971-9EB7413A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C73DCB-55CB-624C-BFF4-5BBA8E85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1A2A01-CB30-7546-BA6C-8AD88E0B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30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D3274-410C-6147-B8A6-9B76A85E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485B1F-7EEB-7A4D-B037-FEA442599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4B754E-95D9-F04F-AA4F-3F6D7150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FC3D4E-EFFD-934F-B051-4EBC4CB7D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D7BFCD-5944-0945-A50C-0A6CC0BD9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23EC46-11A5-404E-8543-EF043D14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0B2654-E490-3E45-BFCB-68B8544F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57BC11-4FAA-7747-BEF1-D5C3AF89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13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CBC5D-F9EE-1642-A44B-C7966448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590243-DBE6-A14C-AA64-BD3618A4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544F22-750E-2249-95FB-E9BFAC9B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CCFD91-0673-E84D-9235-E86EEE35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40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89CFB3-B0F6-A748-81E8-4CD7BFCD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EE3774-63C8-CF45-B650-10381722C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135639-51CC-E549-84FD-C92BBE07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1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42815-5531-8246-B5D3-D0CE6356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A3E67-1F41-AF40-9E29-79AF586E7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785D2E-936C-5244-A8D1-B5D7CE915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517D17-2826-7440-A7DE-47EA58D3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2EBC02-41E1-D84D-96D7-DF310641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C9B8F0-E160-7446-821E-16104ED93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7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29C78-4A61-C64C-BCEC-B78BD6C9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962D28-4B2D-6441-AE4E-311F60F0A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BBFBC2-57C5-A24C-A565-107BB273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D2ED1E-990D-D24E-8104-964CF3EB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F8213C-6A1F-5443-AC04-8383E697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7448B8-B0D8-A842-BC12-00A56586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67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0C052A-633F-8743-AD3E-F4F920DF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9F88A-4752-1746-B0AF-BD1E54540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5C5BC-28F8-0E4B-931D-5C5B8656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A8268-4EDF-D94E-A2CD-50018799F873}" type="datetimeFigureOut">
              <a:rPr lang="es-ES_tradnl" smtClean="0"/>
              <a:t>24/08/2022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1E5E6-C193-4648-A897-9C106BF16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0BF61-A94D-EA41-93B3-AED41ACE9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BBF24-D2B1-A34C-8098-57CE45FD865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865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vexels.com/vectores/vista-previa/70290/realista-fondo-rojo-cortin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1A3407B-0D9E-564E-A15A-1B0111EFC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0"/>
            <a:ext cx="12192001" cy="824509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F2C096C9-BB34-5D4B-A2C3-3FD9ECE6D3AE}"/>
              </a:ext>
            </a:extLst>
          </p:cNvPr>
          <p:cNvSpPr/>
          <p:nvPr/>
        </p:nvSpPr>
        <p:spPr>
          <a:xfrm>
            <a:off x="4430827" y="1925402"/>
            <a:ext cx="3881887" cy="3881887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5000">
                <a:schemeClr val="bg2">
                  <a:lumMod val="90000"/>
                  <a:shade val="67500"/>
                  <a:satMod val="115000"/>
                  <a:alpha val="6381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7FC44FE6-093E-5A62-6023-A1118DE58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970" y="2642105"/>
            <a:ext cx="4353399" cy="244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A0D4421-66ED-5C4E-A0AE-F6988D76C958}"/>
              </a:ext>
            </a:extLst>
          </p:cNvPr>
          <p:cNvSpPr/>
          <p:nvPr/>
        </p:nvSpPr>
        <p:spPr>
          <a:xfrm>
            <a:off x="6222521" y="482840"/>
            <a:ext cx="5555412" cy="15872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0B56DE7C-A98E-214D-B07D-41F0471DA774}"/>
              </a:ext>
            </a:extLst>
          </p:cNvPr>
          <p:cNvSpPr/>
          <p:nvPr/>
        </p:nvSpPr>
        <p:spPr>
          <a:xfrm>
            <a:off x="0" y="-24708"/>
            <a:ext cx="7561384" cy="6882708"/>
          </a:xfrm>
          <a:custGeom>
            <a:avLst/>
            <a:gdLst>
              <a:gd name="connsiteX0" fmla="*/ 7999572 w 7999572"/>
              <a:gd name="connsiteY0" fmla="*/ 0 h 6882708"/>
              <a:gd name="connsiteX1" fmla="*/ 0 w 7999572"/>
              <a:gd name="connsiteY1" fmla="*/ 0 h 6882708"/>
              <a:gd name="connsiteX2" fmla="*/ 0 w 7999572"/>
              <a:gd name="connsiteY2" fmla="*/ 6882708 h 6882708"/>
              <a:gd name="connsiteX3" fmla="*/ 5967177 w 7999572"/>
              <a:gd name="connsiteY3" fmla="*/ 6882708 h 688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72" h="6882708">
                <a:moveTo>
                  <a:pt x="7999572" y="0"/>
                </a:moveTo>
                <a:lnTo>
                  <a:pt x="0" y="0"/>
                </a:lnTo>
                <a:lnTo>
                  <a:pt x="0" y="6882708"/>
                </a:lnTo>
                <a:lnTo>
                  <a:pt x="5967177" y="68827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24E554E-56D0-8D44-ABE8-99D6AEE33C60}"/>
              </a:ext>
            </a:extLst>
          </p:cNvPr>
          <p:cNvGrpSpPr/>
          <p:nvPr/>
        </p:nvGrpSpPr>
        <p:grpSpPr>
          <a:xfrm>
            <a:off x="1166312" y="2494113"/>
            <a:ext cx="5056209" cy="1915494"/>
            <a:chOff x="6717102" y="551852"/>
            <a:chExt cx="5056209" cy="191549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012F30C-78E4-1A41-80B9-9AE0CBE911CE}"/>
                </a:ext>
              </a:extLst>
            </p:cNvPr>
            <p:cNvSpPr/>
            <p:nvPr/>
          </p:nvSpPr>
          <p:spPr>
            <a:xfrm>
              <a:off x="6717102" y="551852"/>
              <a:ext cx="5056209" cy="184629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961916-FC73-C443-9AFF-B5AEE64E7A67}"/>
                </a:ext>
              </a:extLst>
            </p:cNvPr>
            <p:cNvSpPr txBox="1"/>
            <p:nvPr/>
          </p:nvSpPr>
          <p:spPr>
            <a:xfrm>
              <a:off x="7278963" y="605298"/>
              <a:ext cx="393248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1500" dirty="0">
                  <a:solidFill>
                    <a:schemeClr val="bg1"/>
                  </a:solidFill>
                  <a:latin typeface="Bebas Neue" panose="020B0606020202050201" pitchFamily="34" charset="77"/>
                </a:rPr>
                <a:t>Energía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F89C5-9C92-E04B-A92D-CF317424F3E2}"/>
              </a:ext>
            </a:extLst>
          </p:cNvPr>
          <p:cNvSpPr txBox="1"/>
          <p:nvPr/>
        </p:nvSpPr>
        <p:spPr>
          <a:xfrm>
            <a:off x="2206669" y="1454407"/>
            <a:ext cx="29754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dirty="0">
                <a:solidFill>
                  <a:schemeClr val="bg1"/>
                </a:solidFill>
                <a:latin typeface="Bebas Neue" panose="020B0606020202050201" pitchFamily="34" charset="77"/>
              </a:rPr>
              <a:t>CATEGORÍA</a:t>
            </a:r>
          </a:p>
        </p:txBody>
      </p:sp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39819D06-2C58-F2CE-F2C4-1F6A469B6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547" y="-138930"/>
            <a:ext cx="5326922" cy="72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bg1"/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602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441201" y="92506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A9EBD7-BBDF-2B44-B08B-A80128EE4508}"/>
              </a:ext>
            </a:extLst>
          </p:cNvPr>
          <p:cNvSpPr/>
          <p:nvPr/>
        </p:nvSpPr>
        <p:spPr>
          <a:xfrm>
            <a:off x="4610259" y="395127"/>
            <a:ext cx="7348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Agua para Pachma: Proyecto de irrigación para el fortalecimiento agrícola</a:t>
            </a:r>
            <a:endParaRPr lang="es-PE" sz="28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255CFA-9817-1B4A-B05C-4E199938EE14}"/>
              </a:ext>
            </a:extLst>
          </p:cNvPr>
          <p:cNvSpPr txBox="1"/>
          <p:nvPr/>
        </p:nvSpPr>
        <p:spPr>
          <a:xfrm>
            <a:off x="6416529" y="2905392"/>
            <a:ext cx="379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Engie Energía Perú S.A.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75A1E9-52C7-D34B-ACE7-AE2087502E07}"/>
              </a:ext>
            </a:extLst>
          </p:cNvPr>
          <p:cNvSpPr/>
          <p:nvPr/>
        </p:nvSpPr>
        <p:spPr>
          <a:xfrm>
            <a:off x="-174631" y="146709"/>
            <a:ext cx="357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ENERGÍA</a:t>
            </a:r>
            <a:endParaRPr lang="es-ES_tradnl" sz="4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12E890-9566-9EE6-2E84-F99F43B4A4F1}"/>
              </a:ext>
            </a:extLst>
          </p:cNvPr>
          <p:cNvSpPr/>
          <p:nvPr/>
        </p:nvSpPr>
        <p:spPr>
          <a:xfrm>
            <a:off x="3896978" y="3549734"/>
            <a:ext cx="7348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Cultivos sostenibles de arroz en el área de influencia de la Central Hidroeléctrica Carhuaquero</a:t>
            </a:r>
            <a:endParaRPr lang="es-PE" sz="28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A38B16-0875-6322-88BC-60B740030F1B}"/>
              </a:ext>
            </a:extLst>
          </p:cNvPr>
          <p:cNvSpPr txBox="1"/>
          <p:nvPr/>
        </p:nvSpPr>
        <p:spPr>
          <a:xfrm>
            <a:off x="5749001" y="6154401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Kallpa Generación S.A.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4F17902-2A53-06D6-E246-119D0F98A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834" l="6622" r="93282">
                        <a14:foregroundMark x1="6622" y1="58410" x2="6622" y2="58410"/>
                        <a14:foregroundMark x1="27927" y1="61183" x2="27927" y2="61183"/>
                        <a14:foregroundMark x1="34741" y1="61553" x2="34741" y2="61553"/>
                        <a14:foregroundMark x1="42418" y1="58965" x2="42418" y2="58965"/>
                        <a14:foregroundMark x1="49232" y1="62107" x2="49232" y2="62107"/>
                        <a14:foregroundMark x1="72361" y1="60259" x2="72361" y2="60259"/>
                        <a14:foregroundMark x1="78215" y1="24769" x2="78215" y2="24769"/>
                        <a14:foregroundMark x1="90211" y1="30314" x2="90211" y2="30314"/>
                        <a14:foregroundMark x1="93282" y1="31608" x2="93282" y2="31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440" y="4777270"/>
            <a:ext cx="2668859" cy="137713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4BF2B53-1479-DFEB-D147-9B18199D8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800" y="5684781"/>
            <a:ext cx="2111657" cy="11876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E957BAF-B28E-F3F9-023C-CFDEDF3CD7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11" t="30045" r="20163" b="30045"/>
          <a:stretch/>
        </p:blipFill>
        <p:spPr>
          <a:xfrm>
            <a:off x="7058205" y="1725984"/>
            <a:ext cx="2483140" cy="9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bg1"/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8079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9695305" y="92506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75A1E9-52C7-D34B-ACE7-AE2087502E07}"/>
              </a:ext>
            </a:extLst>
          </p:cNvPr>
          <p:cNvSpPr/>
          <p:nvPr/>
        </p:nvSpPr>
        <p:spPr>
          <a:xfrm>
            <a:off x="9049625" y="272439"/>
            <a:ext cx="357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ENERGÍA</a:t>
            </a:r>
            <a:endParaRPr lang="es-ES_tradnl" sz="4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12E890-9566-9EE6-2E84-F99F43B4A4F1}"/>
              </a:ext>
            </a:extLst>
          </p:cNvPr>
          <p:cNvSpPr/>
          <p:nvPr/>
        </p:nvSpPr>
        <p:spPr>
          <a:xfrm>
            <a:off x="133874" y="1371269"/>
            <a:ext cx="7348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Gestión Hídrica en los Andes de Huancavelica y Áncash</a:t>
            </a:r>
            <a:endParaRPr lang="es-PE" sz="28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A38B16-0875-6322-88BC-60B740030F1B}"/>
              </a:ext>
            </a:extLst>
          </p:cNvPr>
          <p:cNvSpPr txBox="1"/>
          <p:nvPr/>
        </p:nvSpPr>
        <p:spPr>
          <a:xfrm>
            <a:off x="2105644" y="4532624"/>
            <a:ext cx="362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Kallpa Generación S.A.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4F17902-2A53-06D6-E246-119D0F98A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2" b="89834" l="6622" r="93282">
                        <a14:foregroundMark x1="6622" y1="58410" x2="6622" y2="58410"/>
                        <a14:foregroundMark x1="27927" y1="61183" x2="27927" y2="61183"/>
                        <a14:foregroundMark x1="34741" y1="61553" x2="34741" y2="61553"/>
                        <a14:foregroundMark x1="42418" y1="58965" x2="42418" y2="58965"/>
                        <a14:foregroundMark x1="49232" y1="62107" x2="49232" y2="62107"/>
                        <a14:foregroundMark x1="72361" y1="60259" x2="72361" y2="60259"/>
                        <a14:foregroundMark x1="78215" y1="24769" x2="78215" y2="24769"/>
                        <a14:foregroundMark x1="90211" y1="30314" x2="90211" y2="30314"/>
                        <a14:foregroundMark x1="93282" y1="31608" x2="93282" y2="31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888" y="2639666"/>
            <a:ext cx="2668859" cy="1377131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B876137-65C7-DD66-5830-D5EC699F7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22611"/>
            <a:ext cx="2111657" cy="1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602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444160" y="993913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2º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79E272-6341-524C-989F-349A54C90B68}"/>
              </a:ext>
            </a:extLst>
          </p:cNvPr>
          <p:cNvSpPr/>
          <p:nvPr/>
        </p:nvSpPr>
        <p:spPr>
          <a:xfrm>
            <a:off x="4548210" y="1160427"/>
            <a:ext cx="73482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Energía renovable para establecimientos de salud en Huancavelica</a:t>
            </a:r>
            <a:endParaRPr lang="es-PE" sz="32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23F660-33F7-1448-8091-B1CF6866647B}"/>
              </a:ext>
            </a:extLst>
          </p:cNvPr>
          <p:cNvSpPr txBox="1"/>
          <p:nvPr/>
        </p:nvSpPr>
        <p:spPr>
          <a:xfrm>
            <a:off x="6930202" y="5056877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Electroperú S.A.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5E6916A-FA98-D14A-9EE9-22DBF3921C20}"/>
              </a:ext>
            </a:extLst>
          </p:cNvPr>
          <p:cNvSpPr/>
          <p:nvPr/>
        </p:nvSpPr>
        <p:spPr>
          <a:xfrm>
            <a:off x="1" y="258900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ENERGÍA</a:t>
            </a:r>
            <a:endParaRPr lang="es-ES_tradnl" sz="4400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992B0F06-DB78-9D69-2A33-71822292D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40" y="5707641"/>
            <a:ext cx="2111657" cy="1187658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15DF4B6B-A52C-4B47-8C77-58305C6AD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77" y="3292095"/>
            <a:ext cx="2858287" cy="15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10">
            <a:extLst>
              <a:ext uri="{FF2B5EF4-FFF2-40B4-BE49-F238E27FC236}">
                <a16:creationId xmlns:a16="http://schemas.microsoft.com/office/drawing/2014/main" id="{D7F49305-E4CB-364D-AC03-0EA67FF5226A}"/>
              </a:ext>
            </a:extLst>
          </p:cNvPr>
          <p:cNvSpPr/>
          <p:nvPr/>
        </p:nvSpPr>
        <p:spPr>
          <a:xfrm flipH="1">
            <a:off x="4630615" y="-24708"/>
            <a:ext cx="7561384" cy="6882708"/>
          </a:xfrm>
          <a:custGeom>
            <a:avLst/>
            <a:gdLst>
              <a:gd name="connsiteX0" fmla="*/ 7999572 w 7999572"/>
              <a:gd name="connsiteY0" fmla="*/ 0 h 6882708"/>
              <a:gd name="connsiteX1" fmla="*/ 0 w 7999572"/>
              <a:gd name="connsiteY1" fmla="*/ 0 h 6882708"/>
              <a:gd name="connsiteX2" fmla="*/ 0 w 7999572"/>
              <a:gd name="connsiteY2" fmla="*/ 6882708 h 6882708"/>
              <a:gd name="connsiteX3" fmla="*/ 5967177 w 7999572"/>
              <a:gd name="connsiteY3" fmla="*/ 6882708 h 688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72" h="6882708">
                <a:moveTo>
                  <a:pt x="7999572" y="0"/>
                </a:moveTo>
                <a:lnTo>
                  <a:pt x="0" y="0"/>
                </a:lnTo>
                <a:lnTo>
                  <a:pt x="0" y="6882708"/>
                </a:lnTo>
                <a:lnTo>
                  <a:pt x="5967177" y="68827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A0D4421-66ED-5C4E-A0AE-F6988D76C958}"/>
              </a:ext>
            </a:extLst>
          </p:cNvPr>
          <p:cNvSpPr/>
          <p:nvPr/>
        </p:nvSpPr>
        <p:spPr>
          <a:xfrm>
            <a:off x="6222521" y="482840"/>
            <a:ext cx="5555412" cy="15872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24E554E-56D0-8D44-ABE8-99D6AEE33C60}"/>
              </a:ext>
            </a:extLst>
          </p:cNvPr>
          <p:cNvGrpSpPr/>
          <p:nvPr/>
        </p:nvGrpSpPr>
        <p:grpSpPr>
          <a:xfrm>
            <a:off x="4905554" y="2476622"/>
            <a:ext cx="7136922" cy="1869774"/>
            <a:chOff x="6717102" y="551852"/>
            <a:chExt cx="7136922" cy="186977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012F30C-78E4-1A41-80B9-9AE0CBE911CE}"/>
                </a:ext>
              </a:extLst>
            </p:cNvPr>
            <p:cNvSpPr/>
            <p:nvPr/>
          </p:nvSpPr>
          <p:spPr>
            <a:xfrm>
              <a:off x="6717102" y="551852"/>
              <a:ext cx="7136922" cy="184629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961916-FC73-C443-9AFF-B5AEE64E7A67}"/>
                </a:ext>
              </a:extLst>
            </p:cNvPr>
            <p:cNvSpPr txBox="1"/>
            <p:nvPr/>
          </p:nvSpPr>
          <p:spPr>
            <a:xfrm>
              <a:off x="7065772" y="559578"/>
              <a:ext cx="675216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1500" dirty="0">
                  <a:solidFill>
                    <a:schemeClr val="bg1"/>
                  </a:solidFill>
                  <a:latin typeface="Bebas Neue" panose="020B0606020202050201" pitchFamily="34" charset="77"/>
                </a:rPr>
                <a:t>INSTITUCIONES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F89C5-9C92-E04B-A92D-CF317424F3E2}"/>
              </a:ext>
            </a:extLst>
          </p:cNvPr>
          <p:cNvSpPr txBox="1"/>
          <p:nvPr/>
        </p:nvSpPr>
        <p:spPr>
          <a:xfrm>
            <a:off x="6986268" y="1436916"/>
            <a:ext cx="29754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dirty="0">
                <a:solidFill>
                  <a:schemeClr val="bg1"/>
                </a:solidFill>
                <a:latin typeface="Bebas Neue" panose="020B0606020202050201" pitchFamily="34" charset="77"/>
              </a:rPr>
              <a:t>CATEGORÍA</a:t>
            </a:r>
          </a:p>
        </p:txBody>
      </p:sp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0D7B6129-85B0-A8AB-1538-862E5DA29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299" y="-138930"/>
            <a:ext cx="5326922" cy="72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228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9608061" y="92506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A9EBD7-BBDF-2B44-B08B-A80128EE4508}"/>
              </a:ext>
            </a:extLst>
          </p:cNvPr>
          <p:cNvSpPr/>
          <p:nvPr/>
        </p:nvSpPr>
        <p:spPr>
          <a:xfrm>
            <a:off x="289719" y="1068103"/>
            <a:ext cx="73482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Planta de tratamiento de residuos orgánicos y generación de compost</a:t>
            </a:r>
            <a:endParaRPr lang="es-PE" sz="36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255CFA-9817-1B4A-B05C-4E199938EE14}"/>
              </a:ext>
            </a:extLst>
          </p:cNvPr>
          <p:cNvSpPr txBox="1"/>
          <p:nvPr/>
        </p:nvSpPr>
        <p:spPr>
          <a:xfrm>
            <a:off x="2346413" y="5205991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Lima Expresa S.A.C.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75A1E9-52C7-D34B-ACE7-AE2087502E07}"/>
              </a:ext>
            </a:extLst>
          </p:cNvPr>
          <p:cNvSpPr/>
          <p:nvPr/>
        </p:nvSpPr>
        <p:spPr>
          <a:xfrm>
            <a:off x="8992229" y="146709"/>
            <a:ext cx="357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INSTITUCIONES</a:t>
            </a:r>
            <a:endParaRPr lang="es-ES_tradnl" sz="4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26426D4-56DF-E742-A6ED-8718A3035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723"/>
          <a:stretch/>
        </p:blipFill>
        <p:spPr>
          <a:xfrm>
            <a:off x="298991" y="5783884"/>
            <a:ext cx="1615597" cy="994106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5909F7E-BFCA-7F2B-3743-CC920704B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3" t="16800" r="22019" b="16800"/>
          <a:stretch/>
        </p:blipFill>
        <p:spPr>
          <a:xfrm>
            <a:off x="2356564" y="2971800"/>
            <a:ext cx="3191669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1F78DC0-2F04-4821-AE4F-E21F59788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060" y="2958593"/>
            <a:ext cx="2184861" cy="2135578"/>
          </a:xfrm>
          <a:prstGeom prst="rect">
            <a:avLst/>
          </a:prstGeom>
        </p:spPr>
      </p:pic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18460" y="-772066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191388" y="92081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2º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8363FD-7F9A-BF42-BF67-E0D4F9112F37}"/>
              </a:ext>
            </a:extLst>
          </p:cNvPr>
          <p:cNvSpPr/>
          <p:nvPr/>
        </p:nvSpPr>
        <p:spPr>
          <a:xfrm>
            <a:off x="4709160" y="1117102"/>
            <a:ext cx="71570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Mejoramiento de la agricultura familiar en el ámbito del mineroducto Antamina – APROFRUT HUAQUISH POCOR – C.C. Pararin</a:t>
            </a:r>
            <a:endParaRPr lang="es-PE" sz="28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68D9A2-949F-844E-ACF3-39BFB8FEE0D7}"/>
              </a:ext>
            </a:extLst>
          </p:cNvPr>
          <p:cNvSpPr txBox="1"/>
          <p:nvPr/>
        </p:nvSpPr>
        <p:spPr>
          <a:xfrm>
            <a:off x="5590506" y="5080384"/>
            <a:ext cx="5311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Asociación de Productores Frutícolas 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Huaquish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 </a:t>
            </a:r>
            <a:r>
              <a:rPr lang="es-MX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Pocor</a:t>
            </a:r>
            <a:endParaRPr lang="es-PE" sz="24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ECA4E3-F0D5-3C4D-B431-A8A0C754D23D}"/>
              </a:ext>
            </a:extLst>
          </p:cNvPr>
          <p:cNvSpPr/>
          <p:nvPr/>
        </p:nvSpPr>
        <p:spPr>
          <a:xfrm>
            <a:off x="-249742" y="151374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INSTITUCIONES</a:t>
            </a:r>
            <a:endParaRPr lang="es-ES_tradnl" sz="4400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67C27EB-0808-6771-8ADF-71FB3FB46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520" y="5707641"/>
            <a:ext cx="2111657" cy="1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A0D4421-66ED-5C4E-A0AE-F6988D76C958}"/>
              </a:ext>
            </a:extLst>
          </p:cNvPr>
          <p:cNvSpPr/>
          <p:nvPr/>
        </p:nvSpPr>
        <p:spPr>
          <a:xfrm>
            <a:off x="6222521" y="482840"/>
            <a:ext cx="5555412" cy="15872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0B56DE7C-A98E-214D-B07D-41F0471DA774}"/>
              </a:ext>
            </a:extLst>
          </p:cNvPr>
          <p:cNvSpPr/>
          <p:nvPr/>
        </p:nvSpPr>
        <p:spPr>
          <a:xfrm>
            <a:off x="-123677" y="-24708"/>
            <a:ext cx="7561384" cy="6882708"/>
          </a:xfrm>
          <a:custGeom>
            <a:avLst/>
            <a:gdLst>
              <a:gd name="connsiteX0" fmla="*/ 7999572 w 7999572"/>
              <a:gd name="connsiteY0" fmla="*/ 0 h 6882708"/>
              <a:gd name="connsiteX1" fmla="*/ 0 w 7999572"/>
              <a:gd name="connsiteY1" fmla="*/ 0 h 6882708"/>
              <a:gd name="connsiteX2" fmla="*/ 0 w 7999572"/>
              <a:gd name="connsiteY2" fmla="*/ 6882708 h 6882708"/>
              <a:gd name="connsiteX3" fmla="*/ 5967177 w 7999572"/>
              <a:gd name="connsiteY3" fmla="*/ 6882708 h 688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72" h="6882708">
                <a:moveTo>
                  <a:pt x="7999572" y="0"/>
                </a:moveTo>
                <a:lnTo>
                  <a:pt x="0" y="0"/>
                </a:lnTo>
                <a:lnTo>
                  <a:pt x="0" y="6882708"/>
                </a:lnTo>
                <a:lnTo>
                  <a:pt x="5967177" y="68827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24E554E-56D0-8D44-ABE8-99D6AEE33C60}"/>
              </a:ext>
            </a:extLst>
          </p:cNvPr>
          <p:cNvGrpSpPr/>
          <p:nvPr/>
        </p:nvGrpSpPr>
        <p:grpSpPr>
          <a:xfrm>
            <a:off x="123677" y="2764360"/>
            <a:ext cx="6752169" cy="1869774"/>
            <a:chOff x="6717102" y="551852"/>
            <a:chExt cx="6752169" cy="1869774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012F30C-78E4-1A41-80B9-9AE0CBE911CE}"/>
                </a:ext>
              </a:extLst>
            </p:cNvPr>
            <p:cNvSpPr/>
            <p:nvPr/>
          </p:nvSpPr>
          <p:spPr>
            <a:xfrm>
              <a:off x="6717102" y="551852"/>
              <a:ext cx="6752169" cy="184629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961916-FC73-C443-9AFF-B5AEE64E7A67}"/>
                </a:ext>
              </a:extLst>
            </p:cNvPr>
            <p:cNvSpPr txBox="1"/>
            <p:nvPr/>
          </p:nvSpPr>
          <p:spPr>
            <a:xfrm>
              <a:off x="6742929" y="559578"/>
              <a:ext cx="643958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1500" dirty="0">
                  <a:solidFill>
                    <a:schemeClr val="bg1"/>
                  </a:solidFill>
                  <a:latin typeface="Bebas Neue" panose="020B0606020202050201" pitchFamily="34" charset="77"/>
                </a:rPr>
                <a:t>PROVEEDORES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F89C5-9C92-E04B-A92D-CF317424F3E2}"/>
              </a:ext>
            </a:extLst>
          </p:cNvPr>
          <p:cNvSpPr txBox="1"/>
          <p:nvPr/>
        </p:nvSpPr>
        <p:spPr>
          <a:xfrm>
            <a:off x="2206669" y="1454407"/>
            <a:ext cx="29754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dirty="0">
                <a:solidFill>
                  <a:schemeClr val="bg1"/>
                </a:solidFill>
                <a:latin typeface="Bebas Neue" panose="020B0606020202050201" pitchFamily="34" charset="77"/>
              </a:rPr>
              <a:t>CATEGORÍA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19EFC650-9CF8-E216-0772-8D5DC9D12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574" y="-188513"/>
            <a:ext cx="5326922" cy="72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798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9665211" y="92506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A9EBD7-BBDF-2B44-B08B-A80128EE4508}"/>
              </a:ext>
            </a:extLst>
          </p:cNvPr>
          <p:cNvSpPr/>
          <p:nvPr/>
        </p:nvSpPr>
        <p:spPr>
          <a:xfrm>
            <a:off x="255429" y="908083"/>
            <a:ext cx="73482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0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"Megalodón”, Hotel minero son sistema constructivo moderno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255CFA-9817-1B4A-B05C-4E199938EE14}"/>
              </a:ext>
            </a:extLst>
          </p:cNvPr>
          <p:cNvSpPr txBox="1"/>
          <p:nvPr/>
        </p:nvSpPr>
        <p:spPr>
          <a:xfrm>
            <a:off x="299560" y="5174349"/>
            <a:ext cx="7100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Eco Building Technology S.A.C. –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Ecobuildtec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75A1E9-52C7-D34B-ACE7-AE2087502E07}"/>
              </a:ext>
            </a:extLst>
          </p:cNvPr>
          <p:cNvSpPr/>
          <p:nvPr/>
        </p:nvSpPr>
        <p:spPr>
          <a:xfrm>
            <a:off x="9049379" y="146709"/>
            <a:ext cx="357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PROVEEDORES</a:t>
            </a:r>
            <a:endParaRPr lang="es-ES_tradnl" sz="4400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F8BE047F-FC73-B47B-9D71-31AD2E77B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2611"/>
            <a:ext cx="2111657" cy="1187658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A88470C7-C98C-4FC5-9D3E-172B1CAF7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615" y="2676788"/>
            <a:ext cx="2667848" cy="26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81300" y="-772066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328547" y="920815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2º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8363FD-7F9A-BF42-BF67-E0D4F9112F37}"/>
              </a:ext>
            </a:extLst>
          </p:cNvPr>
          <p:cNvSpPr/>
          <p:nvPr/>
        </p:nvSpPr>
        <p:spPr>
          <a:xfrm>
            <a:off x="4572383" y="1233834"/>
            <a:ext cx="7348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Software de transformación digital – Mineexpert</a:t>
            </a:r>
            <a:endParaRPr lang="es-PE" sz="3600" b="1" dirty="0">
              <a:solidFill>
                <a:schemeClr val="accent4">
                  <a:lumMod val="75000"/>
                </a:schemeClr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A68D9A2-949F-844E-ACF3-39BFB8FEE0D7}"/>
              </a:ext>
            </a:extLst>
          </p:cNvPr>
          <p:cNvSpPr txBox="1"/>
          <p:nvPr/>
        </p:nvSpPr>
        <p:spPr>
          <a:xfrm>
            <a:off x="6087136" y="5393333"/>
            <a:ext cx="431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Deep Pit Technology S.A.C.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39C2AA7-24AC-814E-9C54-804E8C81E048}"/>
              </a:ext>
            </a:extLst>
          </p:cNvPr>
          <p:cNvSpPr/>
          <p:nvPr/>
        </p:nvSpPr>
        <p:spPr>
          <a:xfrm>
            <a:off x="-112582" y="177500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PROVEEDORES</a:t>
            </a:r>
            <a:endParaRPr lang="es-ES_tradnl" sz="4400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26CBF15A-04D6-77A2-1BEE-ED91EFD8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090" y="5707641"/>
            <a:ext cx="2111657" cy="1187658"/>
          </a:xfrm>
          <a:prstGeom prst="rect">
            <a:avLst/>
          </a:prstGeom>
        </p:spPr>
      </p:pic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893670FC-8C51-85BF-CBFC-20247735B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497" y="2175771"/>
            <a:ext cx="3550163" cy="35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59000">
              <a:schemeClr val="bg1"/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4E237-15EA-9D47-893C-C6A5FD28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29" y="2365546"/>
            <a:ext cx="7063740" cy="1325563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GALA DE PREMIACIÓN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C2997C7-5B14-644B-A845-9A79E18259B3}"/>
              </a:ext>
            </a:extLst>
          </p:cNvPr>
          <p:cNvGrpSpPr/>
          <p:nvPr/>
        </p:nvGrpSpPr>
        <p:grpSpPr>
          <a:xfrm>
            <a:off x="160344" y="3471259"/>
            <a:ext cx="3273982" cy="1366588"/>
            <a:chOff x="1881345" y="3849741"/>
            <a:chExt cx="3273982" cy="136658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57F0F3D-3204-674D-8DC5-C5D01F260D06}"/>
                </a:ext>
              </a:extLst>
            </p:cNvPr>
            <p:cNvSpPr/>
            <p:nvPr/>
          </p:nvSpPr>
          <p:spPr>
            <a:xfrm>
              <a:off x="1881345" y="3849741"/>
              <a:ext cx="3273982" cy="1323439"/>
            </a:xfrm>
            <a:prstGeom prst="rect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titulo">
              <a:extLst>
                <a:ext uri="{FF2B5EF4-FFF2-40B4-BE49-F238E27FC236}">
                  <a16:creationId xmlns:a16="http://schemas.microsoft.com/office/drawing/2014/main" id="{FC12983B-25CF-8A4E-9C14-D0D17B951317}"/>
                </a:ext>
              </a:extLst>
            </p:cNvPr>
            <p:cNvSpPr txBox="1"/>
            <p:nvPr/>
          </p:nvSpPr>
          <p:spPr>
            <a:xfrm>
              <a:off x="2135585" y="3892890"/>
              <a:ext cx="27655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_tradnl" sz="8000" dirty="0">
                  <a:solidFill>
                    <a:schemeClr val="bg2">
                      <a:lumMod val="75000"/>
                    </a:schemeClr>
                  </a:solidFill>
                  <a:latin typeface="Bebas Neue" panose="020B0606020202050201" pitchFamily="34" charset="77"/>
                </a:rPr>
                <a:t>MINERÍA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C843B26-C99B-7E42-BEF2-80721ED9EBE5}"/>
              </a:ext>
            </a:extLst>
          </p:cNvPr>
          <p:cNvGrpSpPr/>
          <p:nvPr/>
        </p:nvGrpSpPr>
        <p:grpSpPr>
          <a:xfrm>
            <a:off x="8792866" y="3466137"/>
            <a:ext cx="3273982" cy="1366754"/>
            <a:chOff x="7036672" y="3872169"/>
            <a:chExt cx="3273982" cy="1366754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B76FEE6-BDCD-AF4F-8D08-7C3D510C81CA}"/>
                </a:ext>
              </a:extLst>
            </p:cNvPr>
            <p:cNvSpPr/>
            <p:nvPr/>
          </p:nvSpPr>
          <p:spPr>
            <a:xfrm>
              <a:off x="7036672" y="3872169"/>
              <a:ext cx="3273982" cy="1323439"/>
            </a:xfrm>
            <a:prstGeom prst="rect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titulo">
              <a:extLst>
                <a:ext uri="{FF2B5EF4-FFF2-40B4-BE49-F238E27FC236}">
                  <a16:creationId xmlns:a16="http://schemas.microsoft.com/office/drawing/2014/main" id="{3A2C6EF5-6F73-424F-8FA0-46440DB584E0}"/>
                </a:ext>
              </a:extLst>
            </p:cNvPr>
            <p:cNvSpPr txBox="1"/>
            <p:nvPr/>
          </p:nvSpPr>
          <p:spPr>
            <a:xfrm>
              <a:off x="7289727" y="3915484"/>
              <a:ext cx="278954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_tradnl" sz="8000" dirty="0">
                  <a:solidFill>
                    <a:schemeClr val="bg2">
                      <a:lumMod val="75000"/>
                    </a:schemeClr>
                  </a:solidFill>
                  <a:latin typeface="Bebas Neue" panose="020B0606020202050201" pitchFamily="34" charset="77"/>
                </a:rPr>
                <a:t>energía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26C5A066-42C1-FB44-9BF0-E1AC081398E4}"/>
              </a:ext>
            </a:extLst>
          </p:cNvPr>
          <p:cNvGrpSpPr/>
          <p:nvPr/>
        </p:nvGrpSpPr>
        <p:grpSpPr>
          <a:xfrm>
            <a:off x="562585" y="5089535"/>
            <a:ext cx="4890716" cy="1371710"/>
            <a:chOff x="1256716" y="5428578"/>
            <a:chExt cx="4890716" cy="137171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6703148-F047-3B4F-8506-BF239C371B8C}"/>
                </a:ext>
              </a:extLst>
            </p:cNvPr>
            <p:cNvSpPr/>
            <p:nvPr/>
          </p:nvSpPr>
          <p:spPr>
            <a:xfrm>
              <a:off x="1256716" y="5428578"/>
              <a:ext cx="4890716" cy="1323439"/>
            </a:xfrm>
            <a:prstGeom prst="rect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titulo">
              <a:extLst>
                <a:ext uri="{FF2B5EF4-FFF2-40B4-BE49-F238E27FC236}">
                  <a16:creationId xmlns:a16="http://schemas.microsoft.com/office/drawing/2014/main" id="{8BF61421-8FA6-AC41-B1E3-C589AEBA6EF9}"/>
                </a:ext>
              </a:extLst>
            </p:cNvPr>
            <p:cNvSpPr txBox="1"/>
            <p:nvPr/>
          </p:nvSpPr>
          <p:spPr>
            <a:xfrm>
              <a:off x="1510957" y="5476849"/>
              <a:ext cx="453361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_tradnl" sz="8000" dirty="0">
                  <a:solidFill>
                    <a:schemeClr val="bg2">
                      <a:lumMod val="75000"/>
                    </a:schemeClr>
                  </a:solidFill>
                  <a:latin typeface="Bebas Neue" panose="020B0606020202050201" pitchFamily="34" charset="77"/>
                </a:rPr>
                <a:t>proveedores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EB0A76C-6107-0F45-B9FC-832A46EED2C1}"/>
              </a:ext>
            </a:extLst>
          </p:cNvPr>
          <p:cNvGrpSpPr/>
          <p:nvPr/>
        </p:nvGrpSpPr>
        <p:grpSpPr>
          <a:xfrm>
            <a:off x="3647909" y="3475269"/>
            <a:ext cx="4890716" cy="1371710"/>
            <a:chOff x="6679375" y="5420958"/>
            <a:chExt cx="4890716" cy="137171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7E97317-C3DD-5C42-866F-D560C0B75C26}"/>
                </a:ext>
              </a:extLst>
            </p:cNvPr>
            <p:cNvSpPr/>
            <p:nvPr/>
          </p:nvSpPr>
          <p:spPr>
            <a:xfrm>
              <a:off x="6679375" y="5420958"/>
              <a:ext cx="4890716" cy="1323439"/>
            </a:xfrm>
            <a:prstGeom prst="rect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titulo">
              <a:extLst>
                <a:ext uri="{FF2B5EF4-FFF2-40B4-BE49-F238E27FC236}">
                  <a16:creationId xmlns:a16="http://schemas.microsoft.com/office/drawing/2014/main" id="{37A8B49D-E717-274D-8FC8-8479FD1131D9}"/>
                </a:ext>
              </a:extLst>
            </p:cNvPr>
            <p:cNvSpPr txBox="1"/>
            <p:nvPr/>
          </p:nvSpPr>
          <p:spPr>
            <a:xfrm>
              <a:off x="6773596" y="5469229"/>
              <a:ext cx="474841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_tradnl" sz="8000" dirty="0">
                  <a:solidFill>
                    <a:schemeClr val="bg2">
                      <a:lumMod val="75000"/>
                    </a:schemeClr>
                  </a:solidFill>
                  <a:latin typeface="Bebas Neue" panose="020B0606020202050201" pitchFamily="34" charset="77"/>
                </a:rPr>
                <a:t>instituciones</a:t>
              </a:r>
            </a:p>
          </p:txBody>
        </p:sp>
      </p:grp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2913CA32-F072-AD69-DDE7-A7CBC263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55" y="-280395"/>
            <a:ext cx="7404919" cy="3122634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EAB84EDD-FE88-DC82-98D3-AA19E6EE59FC}"/>
              </a:ext>
            </a:extLst>
          </p:cNvPr>
          <p:cNvGrpSpPr/>
          <p:nvPr/>
        </p:nvGrpSpPr>
        <p:grpSpPr>
          <a:xfrm>
            <a:off x="6214917" y="5139698"/>
            <a:ext cx="5414498" cy="1371710"/>
            <a:chOff x="6679375" y="5420958"/>
            <a:chExt cx="4890716" cy="137171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14E4530-9C5C-85D7-6068-290F3F3EE310}"/>
                </a:ext>
              </a:extLst>
            </p:cNvPr>
            <p:cNvSpPr/>
            <p:nvPr/>
          </p:nvSpPr>
          <p:spPr>
            <a:xfrm>
              <a:off x="6679375" y="5420958"/>
              <a:ext cx="4890716" cy="1323439"/>
            </a:xfrm>
            <a:prstGeom prst="rect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titulo">
              <a:extLst>
                <a:ext uri="{FF2B5EF4-FFF2-40B4-BE49-F238E27FC236}">
                  <a16:creationId xmlns:a16="http://schemas.microsoft.com/office/drawing/2014/main" id="{BA1F51FB-E8BD-C44D-8E43-1ECBEC0FDDE2}"/>
                </a:ext>
              </a:extLst>
            </p:cNvPr>
            <p:cNvSpPr txBox="1"/>
            <p:nvPr/>
          </p:nvSpPr>
          <p:spPr>
            <a:xfrm>
              <a:off x="6773596" y="5469229"/>
              <a:ext cx="47915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_tradnl" sz="8000" dirty="0">
                  <a:solidFill>
                    <a:schemeClr val="bg2">
                      <a:lumMod val="75000"/>
                    </a:schemeClr>
                  </a:solidFill>
                  <a:latin typeface="Bebas Neue" panose="020B0606020202050201" pitchFamily="34" charset="77"/>
                </a:rPr>
                <a:t>hidrocarburos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26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61000">
              <a:schemeClr val="accent3">
                <a:lumMod val="0"/>
                <a:lumOff val="100000"/>
              </a:schemeClr>
            </a:gs>
            <a:gs pos="75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4F556F9-374E-394E-839C-9239E5991628}"/>
              </a:ext>
            </a:extLst>
          </p:cNvPr>
          <p:cNvGrpSpPr/>
          <p:nvPr/>
        </p:nvGrpSpPr>
        <p:grpSpPr>
          <a:xfrm>
            <a:off x="3044190" y="3429000"/>
            <a:ext cx="6103620" cy="1899890"/>
            <a:chOff x="3683795" y="803694"/>
            <a:chExt cx="5234461" cy="189989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26CB224-19C1-5C4F-9A30-A27CE84F6EFD}"/>
                </a:ext>
              </a:extLst>
            </p:cNvPr>
            <p:cNvSpPr/>
            <p:nvPr/>
          </p:nvSpPr>
          <p:spPr>
            <a:xfrm>
              <a:off x="3683795" y="803694"/>
              <a:ext cx="5234461" cy="1846292"/>
            </a:xfrm>
            <a:prstGeom prst="rect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0219FAF-F439-0D4A-8359-4C7BE2B19D45}"/>
                </a:ext>
              </a:extLst>
            </p:cNvPr>
            <p:cNvSpPr txBox="1"/>
            <p:nvPr/>
          </p:nvSpPr>
          <p:spPr>
            <a:xfrm>
              <a:off x="4144645" y="841536"/>
              <a:ext cx="440767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11500" dirty="0">
                  <a:ln w="0">
                    <a:solidFill>
                      <a:schemeClr val="bg2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Bebas Neue" panose="020B0606020202050201" pitchFamily="34" charset="77"/>
                </a:rPr>
                <a:t>FINALISTAS</a:t>
              </a:r>
            </a:p>
          </p:txBody>
        </p:sp>
      </p:grpSp>
      <p:pic>
        <p:nvPicPr>
          <p:cNvPr id="3" name="Imagen 2" descr="Texto">
            <a:extLst>
              <a:ext uri="{FF2B5EF4-FFF2-40B4-BE49-F238E27FC236}">
                <a16:creationId xmlns:a16="http://schemas.microsoft.com/office/drawing/2014/main" id="{38644BBC-1F8C-413A-D5EE-456EB0296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19" y="292517"/>
            <a:ext cx="7150354" cy="30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23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7. Whoosh Sw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bre 20">
            <a:extLst>
              <a:ext uri="{FF2B5EF4-FFF2-40B4-BE49-F238E27FC236}">
                <a16:creationId xmlns:a16="http://schemas.microsoft.com/office/drawing/2014/main" id="{FE275F4D-0864-AD41-A45F-5FF4DC14785E}"/>
              </a:ext>
            </a:extLst>
          </p:cNvPr>
          <p:cNvSpPr/>
          <p:nvPr/>
        </p:nvSpPr>
        <p:spPr>
          <a:xfrm flipH="1">
            <a:off x="4630615" y="-24708"/>
            <a:ext cx="7561384" cy="6882708"/>
          </a:xfrm>
          <a:custGeom>
            <a:avLst/>
            <a:gdLst>
              <a:gd name="connsiteX0" fmla="*/ 7999572 w 7999572"/>
              <a:gd name="connsiteY0" fmla="*/ 0 h 6882708"/>
              <a:gd name="connsiteX1" fmla="*/ 0 w 7999572"/>
              <a:gd name="connsiteY1" fmla="*/ 0 h 6882708"/>
              <a:gd name="connsiteX2" fmla="*/ 0 w 7999572"/>
              <a:gd name="connsiteY2" fmla="*/ 6882708 h 6882708"/>
              <a:gd name="connsiteX3" fmla="*/ 5967177 w 7999572"/>
              <a:gd name="connsiteY3" fmla="*/ 6882708 h 688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72" h="6882708">
                <a:moveTo>
                  <a:pt x="7999572" y="0"/>
                </a:moveTo>
                <a:lnTo>
                  <a:pt x="0" y="0"/>
                </a:lnTo>
                <a:lnTo>
                  <a:pt x="0" y="6882708"/>
                </a:lnTo>
                <a:lnTo>
                  <a:pt x="5967177" y="68827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A0D4421-66ED-5C4E-A0AE-F6988D76C958}"/>
              </a:ext>
            </a:extLst>
          </p:cNvPr>
          <p:cNvSpPr/>
          <p:nvPr/>
        </p:nvSpPr>
        <p:spPr>
          <a:xfrm>
            <a:off x="6222521" y="482840"/>
            <a:ext cx="5555412" cy="15872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F89C5-9C92-E04B-A92D-CF317424F3E2}"/>
              </a:ext>
            </a:extLst>
          </p:cNvPr>
          <p:cNvSpPr txBox="1"/>
          <p:nvPr/>
        </p:nvSpPr>
        <p:spPr>
          <a:xfrm>
            <a:off x="6979079" y="1436916"/>
            <a:ext cx="29754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dirty="0">
                <a:solidFill>
                  <a:schemeClr val="bg1"/>
                </a:solidFill>
                <a:latin typeface="Bebas Neue" panose="020B0606020202050201" pitchFamily="34" charset="77"/>
              </a:rPr>
              <a:t>CATEGORÍA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860968B1-3E2D-DD6F-0F77-73606BDB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133" y="-98245"/>
            <a:ext cx="5326922" cy="7235025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424E554E-56D0-8D44-ABE8-99D6AEE33C60}"/>
              </a:ext>
            </a:extLst>
          </p:cNvPr>
          <p:cNvGrpSpPr/>
          <p:nvPr/>
        </p:nvGrpSpPr>
        <p:grpSpPr>
          <a:xfrm>
            <a:off x="5129561" y="2407610"/>
            <a:ext cx="7463701" cy="1956039"/>
            <a:chOff x="6717102" y="551852"/>
            <a:chExt cx="6619266" cy="195603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012F30C-78E4-1A41-80B9-9AE0CBE911CE}"/>
                </a:ext>
              </a:extLst>
            </p:cNvPr>
            <p:cNvSpPr/>
            <p:nvPr/>
          </p:nvSpPr>
          <p:spPr>
            <a:xfrm>
              <a:off x="6717102" y="551852"/>
              <a:ext cx="5896182" cy="184629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961916-FC73-C443-9AFF-B5AEE64E7A67}"/>
                </a:ext>
              </a:extLst>
            </p:cNvPr>
            <p:cNvSpPr txBox="1"/>
            <p:nvPr/>
          </p:nvSpPr>
          <p:spPr>
            <a:xfrm>
              <a:off x="6810222" y="645843"/>
              <a:ext cx="6526146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1500" dirty="0">
                  <a:solidFill>
                    <a:schemeClr val="bg1"/>
                  </a:solidFill>
                  <a:latin typeface="Bebas Neue" panose="020B0606020202050201" pitchFamily="34" charset="77"/>
                </a:rPr>
                <a:t>GRAN MINERÍA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7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bg1"/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602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393823" y="1016852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A9EBD7-BBDF-2B44-B08B-A80128EE4508}"/>
              </a:ext>
            </a:extLst>
          </p:cNvPr>
          <p:cNvSpPr/>
          <p:nvPr/>
        </p:nvSpPr>
        <p:spPr>
          <a:xfrm>
            <a:off x="4598456" y="1284493"/>
            <a:ext cx="73482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Marcona Sabe: La educación como clave de desarrollo</a:t>
            </a:r>
            <a:endParaRPr lang="es-PE" sz="4000" b="1" dirty="0">
              <a:solidFill>
                <a:schemeClr val="accent4">
                  <a:lumMod val="75000"/>
                </a:schemeClr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3A996B-7241-704D-8B62-7C585089BACA}"/>
              </a:ext>
            </a:extLst>
          </p:cNvPr>
          <p:cNvSpPr/>
          <p:nvPr/>
        </p:nvSpPr>
        <p:spPr>
          <a:xfrm>
            <a:off x="1" y="258900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GRAN MINERÍA</a:t>
            </a:r>
            <a:endParaRPr lang="es-ES_tradnl" sz="4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B2B275-6A24-1B41-AB32-5543DE5D4B6D}"/>
              </a:ext>
            </a:extLst>
          </p:cNvPr>
          <p:cNvSpPr txBox="1"/>
          <p:nvPr/>
        </p:nvSpPr>
        <p:spPr>
          <a:xfrm>
            <a:off x="6960710" y="5089390"/>
            <a:ext cx="256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Marcobre S.A.C.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4A5CA2-DBA8-F0ED-31DD-5612ECD32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436" b="37436"/>
          <a:stretch/>
        </p:blipFill>
        <p:spPr>
          <a:xfrm>
            <a:off x="5880562" y="3413055"/>
            <a:ext cx="4726384" cy="1187658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B22E4C4-1782-D8EA-9BAB-C8790228B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240" y="5707641"/>
            <a:ext cx="2111657" cy="1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8400" y="-772066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9358248" y="1016851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2º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3A996B-7241-704D-8B62-7C585089BACA}"/>
              </a:ext>
            </a:extLst>
          </p:cNvPr>
          <p:cNvSpPr/>
          <p:nvPr/>
        </p:nvSpPr>
        <p:spPr>
          <a:xfrm>
            <a:off x="8964426" y="258899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 GRAN MINERÍA</a:t>
            </a:r>
            <a:endParaRPr lang="es-ES_tradnl" sz="4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8363FD-7F9A-BF42-BF67-E0D4F9112F37}"/>
              </a:ext>
            </a:extLst>
          </p:cNvPr>
          <p:cNvSpPr/>
          <p:nvPr/>
        </p:nvSpPr>
        <p:spPr>
          <a:xfrm>
            <a:off x="0" y="1283305"/>
            <a:ext cx="7597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err="1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Ñaupay</a:t>
            </a:r>
            <a:r>
              <a:rPr lang="es-MX" sz="36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, Educación técnica de calidad con igualdad de oportunidades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4B19AA-1DBC-F347-BC45-CC3C1B27F023}"/>
              </a:ext>
            </a:extLst>
          </p:cNvPr>
          <p:cNvSpPr txBox="1"/>
          <p:nvPr/>
        </p:nvSpPr>
        <p:spPr>
          <a:xfrm>
            <a:off x="1330252" y="5343862"/>
            <a:ext cx="484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Compañía Minera Antapaccay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4D82D88-6ECA-A783-6D2D-EA267CD59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8" y="5707641"/>
            <a:ext cx="2111657" cy="1187658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E787BD5-22EC-416F-ECEC-2C175EED3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725" y="3257354"/>
            <a:ext cx="3094049" cy="17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bre 20">
            <a:extLst>
              <a:ext uri="{FF2B5EF4-FFF2-40B4-BE49-F238E27FC236}">
                <a16:creationId xmlns:a16="http://schemas.microsoft.com/office/drawing/2014/main" id="{FE275F4D-0864-AD41-A45F-5FF4DC14785E}"/>
              </a:ext>
            </a:extLst>
          </p:cNvPr>
          <p:cNvSpPr/>
          <p:nvPr/>
        </p:nvSpPr>
        <p:spPr>
          <a:xfrm flipH="1">
            <a:off x="4630615" y="-24708"/>
            <a:ext cx="7561384" cy="6882708"/>
          </a:xfrm>
          <a:custGeom>
            <a:avLst/>
            <a:gdLst>
              <a:gd name="connsiteX0" fmla="*/ 7999572 w 7999572"/>
              <a:gd name="connsiteY0" fmla="*/ 0 h 6882708"/>
              <a:gd name="connsiteX1" fmla="*/ 0 w 7999572"/>
              <a:gd name="connsiteY1" fmla="*/ 0 h 6882708"/>
              <a:gd name="connsiteX2" fmla="*/ 0 w 7999572"/>
              <a:gd name="connsiteY2" fmla="*/ 6882708 h 6882708"/>
              <a:gd name="connsiteX3" fmla="*/ 5967177 w 7999572"/>
              <a:gd name="connsiteY3" fmla="*/ 6882708 h 688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9572" h="6882708">
                <a:moveTo>
                  <a:pt x="7999572" y="0"/>
                </a:moveTo>
                <a:lnTo>
                  <a:pt x="0" y="0"/>
                </a:lnTo>
                <a:lnTo>
                  <a:pt x="0" y="6882708"/>
                </a:lnTo>
                <a:lnTo>
                  <a:pt x="5967177" y="68827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A0D4421-66ED-5C4E-A0AE-F6988D76C958}"/>
              </a:ext>
            </a:extLst>
          </p:cNvPr>
          <p:cNvSpPr/>
          <p:nvPr/>
        </p:nvSpPr>
        <p:spPr>
          <a:xfrm>
            <a:off x="6222521" y="482840"/>
            <a:ext cx="5555412" cy="15872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4F89C5-9C92-E04B-A92D-CF317424F3E2}"/>
              </a:ext>
            </a:extLst>
          </p:cNvPr>
          <p:cNvSpPr txBox="1"/>
          <p:nvPr/>
        </p:nvSpPr>
        <p:spPr>
          <a:xfrm>
            <a:off x="6222521" y="1436916"/>
            <a:ext cx="29754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dirty="0">
                <a:solidFill>
                  <a:schemeClr val="bg1"/>
                </a:solidFill>
                <a:latin typeface="Bebas Neue" panose="020B0606020202050201" pitchFamily="34" charset="77"/>
              </a:rPr>
              <a:t>CATEGORÍA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860968B1-3E2D-DD6F-0F77-73606BDB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2133" y="-98245"/>
            <a:ext cx="5326922" cy="7235025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424E554E-56D0-8D44-ABE8-99D6AEE33C60}"/>
              </a:ext>
            </a:extLst>
          </p:cNvPr>
          <p:cNvGrpSpPr/>
          <p:nvPr/>
        </p:nvGrpSpPr>
        <p:grpSpPr>
          <a:xfrm>
            <a:off x="3211551" y="2407610"/>
            <a:ext cx="8728491" cy="1956039"/>
            <a:chOff x="6717102" y="551852"/>
            <a:chExt cx="6197882" cy="195603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012F30C-78E4-1A41-80B9-9AE0CBE911CE}"/>
                </a:ext>
              </a:extLst>
            </p:cNvPr>
            <p:cNvSpPr/>
            <p:nvPr/>
          </p:nvSpPr>
          <p:spPr>
            <a:xfrm>
              <a:off x="6717102" y="551852"/>
              <a:ext cx="5896182" cy="184629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961916-FC73-C443-9AFF-B5AEE64E7A67}"/>
                </a:ext>
              </a:extLst>
            </p:cNvPr>
            <p:cNvSpPr txBox="1"/>
            <p:nvPr/>
          </p:nvSpPr>
          <p:spPr>
            <a:xfrm>
              <a:off x="6810222" y="645843"/>
              <a:ext cx="610476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1500" dirty="0">
                  <a:solidFill>
                    <a:schemeClr val="bg1"/>
                  </a:solidFill>
                  <a:latin typeface="Bebas Neue" panose="020B0606020202050201" pitchFamily="34" charset="77"/>
                </a:rPr>
                <a:t>MEDIANA MINERÍA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5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arrow.wav"/>
          </p:stSnd>
        </p:sndAc>
      </p:transition>
    </mc:Choice>
    <mc:Fallback xmlns="">
      <p:transition advClick="0"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9" presetClass="entr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6025" y="-772065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393823" y="1016852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3º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A9EBD7-BBDF-2B44-B08B-A80128EE4508}"/>
              </a:ext>
            </a:extLst>
          </p:cNvPr>
          <p:cNvSpPr/>
          <p:nvPr/>
        </p:nvSpPr>
        <p:spPr>
          <a:xfrm>
            <a:off x="4762005" y="1028342"/>
            <a:ext cx="7356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Forestación con bambú como defensa ribereña del río Condebamba, Provincia de Cajabamba, Región Cajamarca</a:t>
            </a:r>
            <a:endParaRPr lang="es-PE" sz="3200" b="1" dirty="0">
              <a:solidFill>
                <a:schemeClr val="accent4">
                  <a:lumMod val="75000"/>
                </a:schemeClr>
              </a:solidFill>
              <a:effectLst/>
              <a:latin typeface="Montserrat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3A996B-7241-704D-8B62-7C585089BACA}"/>
              </a:ext>
            </a:extLst>
          </p:cNvPr>
          <p:cNvSpPr/>
          <p:nvPr/>
        </p:nvSpPr>
        <p:spPr>
          <a:xfrm>
            <a:off x="1" y="258900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MEDIANA MINERÍA</a:t>
            </a:r>
            <a:endParaRPr lang="es-ES_tradnl" sz="4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B2B275-6A24-1B41-AB32-5543DE5D4B6D}"/>
              </a:ext>
            </a:extLst>
          </p:cNvPr>
          <p:cNvSpPr txBox="1"/>
          <p:nvPr/>
        </p:nvSpPr>
        <p:spPr>
          <a:xfrm>
            <a:off x="5747221" y="5381292"/>
            <a:ext cx="501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Pan American Silver Perú S.A.C.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8BE8BD4A-D7D1-DE5B-5270-85C7F56A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380" y="5666867"/>
            <a:ext cx="2111657" cy="1187658"/>
          </a:xfrm>
          <a:prstGeom prst="rect">
            <a:avLst/>
          </a:prstGeom>
        </p:spPr>
      </p:pic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6736D635-06B0-42EB-AA01-F86849E15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9"/>
          <a:stretch/>
        </p:blipFill>
        <p:spPr>
          <a:xfrm>
            <a:off x="5779178" y="3178897"/>
            <a:ext cx="5017720" cy="201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25000">
              <a:schemeClr val="accent3">
                <a:lumMod val="0"/>
                <a:lumOff val="100000"/>
              </a:schemeClr>
            </a:gs>
            <a:gs pos="90000">
              <a:schemeClr val="bg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 descr="Trophy con relleno sólido">
            <a:extLst>
              <a:ext uri="{FF2B5EF4-FFF2-40B4-BE49-F238E27FC236}">
                <a16:creationId xmlns:a16="http://schemas.microsoft.com/office/drawing/2014/main" id="{89BEA18C-F178-3041-A639-D0E4CD5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8400" y="-772066"/>
            <a:ext cx="8594066" cy="84021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21B29F-712C-D341-8A1D-361594DBE4F9}"/>
              </a:ext>
            </a:extLst>
          </p:cNvPr>
          <p:cNvSpPr txBox="1"/>
          <p:nvPr/>
        </p:nvSpPr>
        <p:spPr>
          <a:xfrm>
            <a:off x="9358248" y="1016851"/>
            <a:ext cx="23743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2º</a:t>
            </a:r>
          </a:p>
          <a:p>
            <a:pPr algn="ctr"/>
            <a:r>
              <a:rPr lang="es-ES_tradnl" sz="8800" dirty="0">
                <a:solidFill>
                  <a:schemeClr val="bg1"/>
                </a:solidFill>
                <a:latin typeface="Bebas Neue" panose="020B0606020202050201" pitchFamily="34" charset="77"/>
              </a:rPr>
              <a:t>lugar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A3A996B-7241-704D-8B62-7C585089BACA}"/>
              </a:ext>
            </a:extLst>
          </p:cNvPr>
          <p:cNvSpPr/>
          <p:nvPr/>
        </p:nvSpPr>
        <p:spPr>
          <a:xfrm>
            <a:off x="8964426" y="258899"/>
            <a:ext cx="3256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400" dirty="0">
                <a:solidFill>
                  <a:schemeClr val="bg1"/>
                </a:solidFill>
                <a:latin typeface="Bebas Neue" panose="020B0606020202050201" pitchFamily="34" charset="77"/>
              </a:rPr>
              <a:t> GRAN MINERÍA</a:t>
            </a:r>
            <a:endParaRPr lang="es-ES_tradnl" sz="4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8363FD-7F9A-BF42-BF67-E0D4F9112F37}"/>
              </a:ext>
            </a:extLst>
          </p:cNvPr>
          <p:cNvSpPr/>
          <p:nvPr/>
        </p:nvSpPr>
        <p:spPr>
          <a:xfrm>
            <a:off x="272322" y="1489269"/>
            <a:ext cx="6350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“Creando valor desde</a:t>
            </a:r>
          </a:p>
          <a:p>
            <a:pPr algn="ctr"/>
            <a:r>
              <a:rPr lang="es-MX" sz="3200" b="1" dirty="0">
                <a:solidFill>
                  <a:schemeClr val="accent4">
                    <a:lumMod val="75000"/>
                  </a:schemeClr>
                </a:solidFill>
                <a:latin typeface="Montserrat" pitchFamily="2" charset="77"/>
              </a:rPr>
              <a:t> la Educación”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4B19AA-1DBC-F347-BC45-CC3C1B27F023}"/>
              </a:ext>
            </a:extLst>
          </p:cNvPr>
          <p:cNvSpPr txBox="1"/>
          <p:nvPr/>
        </p:nvSpPr>
        <p:spPr>
          <a:xfrm>
            <a:off x="1181765" y="5158191"/>
            <a:ext cx="457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Gold Fields La Cima S.A.</a:t>
            </a:r>
            <a:endParaRPr lang="es-PE" sz="24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B83F90E-138D-0511-0104-66A658D3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0" y="5726734"/>
            <a:ext cx="2111657" cy="11876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DDF05C-0BB9-1B30-EB9B-8DB07D0D2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078" y="2989461"/>
            <a:ext cx="2765034" cy="19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3925</TotalTime>
  <Words>278</Words>
  <Application>Microsoft Office PowerPoint</Application>
  <PresentationFormat>Panorámica</PresentationFormat>
  <Paragraphs>76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Bebas Neue</vt:lpstr>
      <vt:lpstr>Calibri</vt:lpstr>
      <vt:lpstr>Calibri Light</vt:lpstr>
      <vt:lpstr>Montserrat</vt:lpstr>
      <vt:lpstr>Tema de Office</vt:lpstr>
      <vt:lpstr>Presentación de PowerPoint</vt:lpstr>
      <vt:lpstr>GALA DE PREMIACIÓN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Rebeca Ampudia Belling</dc:creator>
  <cp:lastModifiedBy>Rebeca Ampudia Belling</cp:lastModifiedBy>
  <cp:revision>64</cp:revision>
  <dcterms:created xsi:type="dcterms:W3CDTF">2021-11-13T03:22:01Z</dcterms:created>
  <dcterms:modified xsi:type="dcterms:W3CDTF">2022-08-24T14:24:19Z</dcterms:modified>
</cp:coreProperties>
</file>